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Adirek Sans Bold" panose="020B0604020202020204" charset="-34"/>
      <p:regular r:id="rId14"/>
    </p:embeddedFont>
    <p:embeddedFont>
      <p:font typeface="Adirek Sans Heavy" panose="020B0604020202020204" charset="-34"/>
      <p:regular r:id="rId15"/>
    </p:embeddedFont>
    <p:embeddedFont>
      <p:font typeface="Boriboon" panose="020B0604020202020204" charset="-34"/>
      <p:regular r:id="rId16"/>
    </p:embeddedFont>
    <p:embeddedFont>
      <p:font typeface="Boriboon Bold" panose="020B0604020202020204" charset="-34"/>
      <p:regular r:id="rId17"/>
    </p:embeddedFont>
    <p:embeddedFont>
      <p:font typeface="Boriboon Medium" panose="020B0604020202020204" charset="-34"/>
      <p:regular r:id="rId18"/>
    </p:embeddedFont>
    <p:embeddedFont>
      <p:font typeface="Canva Sans" panose="020B0604020202020204" charset="0"/>
      <p:regular r:id="rId19"/>
    </p:embeddedFont>
    <p:embeddedFont>
      <p:font typeface="TT Commons Pro"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hyperlink" Target="https://www.kaggle.com/datasets/raihan150146/rice-leaf-diseases-dataset/" TargetMode="External"/><Relationship Id="rId4" Type="http://schemas.openxmlformats.org/officeDocument/2006/relationships/hyperlink" Target="https://www.kaggle.com/datasets/dedeikhsandwisaputra/rice-leafs-disease-dataset"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4C3B2"/>
        </a:solidFill>
        <a:effectLst/>
      </p:bgPr>
    </p:bg>
    <p:spTree>
      <p:nvGrpSpPr>
        <p:cNvPr id="1" name=""/>
        <p:cNvGrpSpPr/>
        <p:nvPr/>
      </p:nvGrpSpPr>
      <p:grpSpPr>
        <a:xfrm>
          <a:off x="0" y="0"/>
          <a:ext cx="0" cy="0"/>
          <a:chOff x="0" y="0"/>
          <a:chExt cx="0" cy="0"/>
        </a:xfrm>
      </p:grpSpPr>
      <p:sp>
        <p:nvSpPr>
          <p:cNvPr id="2" name="Freeform 2"/>
          <p:cNvSpPr/>
          <p:nvPr/>
        </p:nvSpPr>
        <p:spPr>
          <a:xfrm rot="8100000">
            <a:off x="-374699" y="-253829"/>
            <a:ext cx="2165571" cy="3012969"/>
          </a:xfrm>
          <a:custGeom>
            <a:avLst/>
            <a:gdLst/>
            <a:ahLst/>
            <a:cxnLst/>
            <a:rect l="l" t="t" r="r" b="b"/>
            <a:pathLst>
              <a:path w="2165571" h="3012969">
                <a:moveTo>
                  <a:pt x="0" y="0"/>
                </a:moveTo>
                <a:lnTo>
                  <a:pt x="2165571" y="0"/>
                </a:lnTo>
                <a:lnTo>
                  <a:pt x="2165571" y="3012969"/>
                </a:lnTo>
                <a:lnTo>
                  <a:pt x="0" y="3012969"/>
                </a:lnTo>
                <a:lnTo>
                  <a:pt x="0" y="0"/>
                </a:lnTo>
                <a:close/>
              </a:path>
            </a:pathLst>
          </a:custGeom>
          <a:blipFill>
            <a:blip r:embed="rId2"/>
            <a:stretch>
              <a:fillRect/>
            </a:stretch>
          </a:blipFill>
        </p:spPr>
      </p:sp>
      <p:sp>
        <p:nvSpPr>
          <p:cNvPr id="3" name="Freeform 3"/>
          <p:cNvSpPr/>
          <p:nvPr/>
        </p:nvSpPr>
        <p:spPr>
          <a:xfrm rot="5165918">
            <a:off x="341104" y="-1601140"/>
            <a:ext cx="2991727" cy="4162402"/>
          </a:xfrm>
          <a:custGeom>
            <a:avLst/>
            <a:gdLst/>
            <a:ahLst/>
            <a:cxnLst/>
            <a:rect l="l" t="t" r="r" b="b"/>
            <a:pathLst>
              <a:path w="2991727" h="4162402">
                <a:moveTo>
                  <a:pt x="0" y="0"/>
                </a:moveTo>
                <a:lnTo>
                  <a:pt x="2991727" y="0"/>
                </a:lnTo>
                <a:lnTo>
                  <a:pt x="2991727" y="4162402"/>
                </a:lnTo>
                <a:lnTo>
                  <a:pt x="0" y="4162402"/>
                </a:lnTo>
                <a:lnTo>
                  <a:pt x="0" y="0"/>
                </a:lnTo>
                <a:close/>
              </a:path>
            </a:pathLst>
          </a:custGeom>
          <a:blipFill>
            <a:blip r:embed="rId2"/>
            <a:stretch>
              <a:fillRect/>
            </a:stretch>
          </a:blipFill>
        </p:spPr>
      </p:sp>
      <p:grpSp>
        <p:nvGrpSpPr>
          <p:cNvPr id="4" name="Group 4"/>
          <p:cNvGrpSpPr/>
          <p:nvPr/>
        </p:nvGrpSpPr>
        <p:grpSpPr>
          <a:xfrm>
            <a:off x="3451844" y="6427676"/>
            <a:ext cx="10835006" cy="1154416"/>
            <a:chOff x="0" y="0"/>
            <a:chExt cx="2853664" cy="304044"/>
          </a:xfrm>
        </p:grpSpPr>
        <p:sp>
          <p:nvSpPr>
            <p:cNvPr id="5" name="Freeform 5"/>
            <p:cNvSpPr/>
            <p:nvPr/>
          </p:nvSpPr>
          <p:spPr>
            <a:xfrm>
              <a:off x="0" y="0"/>
              <a:ext cx="2853664" cy="304044"/>
            </a:xfrm>
            <a:custGeom>
              <a:avLst/>
              <a:gdLst/>
              <a:ahLst/>
              <a:cxnLst/>
              <a:rect l="l" t="t" r="r" b="b"/>
              <a:pathLst>
                <a:path w="2853664" h="304044">
                  <a:moveTo>
                    <a:pt x="32154" y="0"/>
                  </a:moveTo>
                  <a:lnTo>
                    <a:pt x="2821510" y="0"/>
                  </a:lnTo>
                  <a:cubicBezTo>
                    <a:pt x="2830038" y="0"/>
                    <a:pt x="2838216" y="3388"/>
                    <a:pt x="2844247" y="9418"/>
                  </a:cubicBezTo>
                  <a:cubicBezTo>
                    <a:pt x="2850277" y="15448"/>
                    <a:pt x="2853664" y="23626"/>
                    <a:pt x="2853664" y="32154"/>
                  </a:cubicBezTo>
                  <a:lnTo>
                    <a:pt x="2853664" y="271890"/>
                  </a:lnTo>
                  <a:cubicBezTo>
                    <a:pt x="2853664" y="280418"/>
                    <a:pt x="2850277" y="288596"/>
                    <a:pt x="2844247" y="294626"/>
                  </a:cubicBezTo>
                  <a:cubicBezTo>
                    <a:pt x="2838216" y="300656"/>
                    <a:pt x="2830038" y="304044"/>
                    <a:pt x="2821510" y="304044"/>
                  </a:cubicBezTo>
                  <a:lnTo>
                    <a:pt x="32154" y="304044"/>
                  </a:lnTo>
                  <a:cubicBezTo>
                    <a:pt x="23626" y="304044"/>
                    <a:pt x="15448" y="300656"/>
                    <a:pt x="9418" y="294626"/>
                  </a:cubicBezTo>
                  <a:cubicBezTo>
                    <a:pt x="3388" y="288596"/>
                    <a:pt x="0" y="280418"/>
                    <a:pt x="0" y="271890"/>
                  </a:cubicBezTo>
                  <a:lnTo>
                    <a:pt x="0" y="32154"/>
                  </a:lnTo>
                  <a:cubicBezTo>
                    <a:pt x="0" y="23626"/>
                    <a:pt x="3388" y="15448"/>
                    <a:pt x="9418" y="9418"/>
                  </a:cubicBezTo>
                  <a:cubicBezTo>
                    <a:pt x="15448" y="3388"/>
                    <a:pt x="23626" y="0"/>
                    <a:pt x="32154" y="0"/>
                  </a:cubicBezTo>
                  <a:close/>
                </a:path>
              </a:pathLst>
            </a:custGeom>
            <a:solidFill>
              <a:srgbClr val="D4C3B2"/>
            </a:solidFill>
          </p:spPr>
        </p:sp>
        <p:sp>
          <p:nvSpPr>
            <p:cNvPr id="6" name="TextBox 6"/>
            <p:cNvSpPr txBox="1"/>
            <p:nvPr/>
          </p:nvSpPr>
          <p:spPr>
            <a:xfrm>
              <a:off x="0" y="-38100"/>
              <a:ext cx="2853664" cy="342144"/>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479394" y="4231044"/>
            <a:ext cx="16779906" cy="1634412"/>
          </a:xfrm>
          <a:prstGeom prst="rect">
            <a:avLst/>
          </a:prstGeom>
        </p:spPr>
        <p:txBody>
          <a:bodyPr lIns="0" tIns="0" rIns="0" bIns="0" rtlCol="0" anchor="t">
            <a:spAutoFit/>
          </a:bodyPr>
          <a:lstStyle/>
          <a:p>
            <a:pPr algn="ctr">
              <a:lnSpc>
                <a:spcPts val="13339"/>
              </a:lnSpc>
            </a:pPr>
            <a:r>
              <a:rPr lang="en-US" sz="9528">
                <a:solidFill>
                  <a:srgbClr val="5B544C"/>
                </a:solidFill>
                <a:latin typeface="Adirek Sans Heavy"/>
              </a:rPr>
              <a:t>RICE LEAFS DISEASE DETECTION</a:t>
            </a:r>
          </a:p>
        </p:txBody>
      </p:sp>
      <p:sp>
        <p:nvSpPr>
          <p:cNvPr id="8" name="TextBox 8"/>
          <p:cNvSpPr txBox="1"/>
          <p:nvPr/>
        </p:nvSpPr>
        <p:spPr>
          <a:xfrm>
            <a:off x="3132633" y="6467674"/>
            <a:ext cx="10835006" cy="969645"/>
          </a:xfrm>
          <a:prstGeom prst="rect">
            <a:avLst/>
          </a:prstGeom>
        </p:spPr>
        <p:txBody>
          <a:bodyPr lIns="0" tIns="0" rIns="0" bIns="0" rtlCol="0" anchor="t">
            <a:spAutoFit/>
          </a:bodyPr>
          <a:lstStyle/>
          <a:p>
            <a:pPr algn="ctr">
              <a:lnSpc>
                <a:spcPts val="7980"/>
              </a:lnSpc>
            </a:pPr>
            <a:r>
              <a:rPr lang="en-US" sz="5700">
                <a:solidFill>
                  <a:srgbClr val="5B544C"/>
                </a:solidFill>
                <a:latin typeface="Boriboon Medium"/>
              </a:rPr>
              <a:t>  - Artificial Neural Networks</a:t>
            </a:r>
          </a:p>
        </p:txBody>
      </p:sp>
      <p:sp>
        <p:nvSpPr>
          <p:cNvPr id="9" name="Freeform 9"/>
          <p:cNvSpPr/>
          <p:nvPr/>
        </p:nvSpPr>
        <p:spPr>
          <a:xfrm rot="-3080391">
            <a:off x="15625242" y="6942968"/>
            <a:ext cx="2991727" cy="4162402"/>
          </a:xfrm>
          <a:custGeom>
            <a:avLst/>
            <a:gdLst/>
            <a:ahLst/>
            <a:cxnLst/>
            <a:rect l="l" t="t" r="r" b="b"/>
            <a:pathLst>
              <a:path w="2991727" h="4162402">
                <a:moveTo>
                  <a:pt x="0" y="0"/>
                </a:moveTo>
                <a:lnTo>
                  <a:pt x="2991727" y="0"/>
                </a:lnTo>
                <a:lnTo>
                  <a:pt x="2991727" y="4162402"/>
                </a:lnTo>
                <a:lnTo>
                  <a:pt x="0" y="4162402"/>
                </a:lnTo>
                <a:lnTo>
                  <a:pt x="0" y="0"/>
                </a:lnTo>
                <a:close/>
              </a:path>
            </a:pathLst>
          </a:custGeom>
          <a:blipFill>
            <a:blip r:embed="rId2"/>
            <a:stretch>
              <a:fillRect/>
            </a:stretch>
          </a:blipFill>
        </p:spPr>
      </p:sp>
      <p:sp>
        <p:nvSpPr>
          <p:cNvPr id="10" name="Freeform 10"/>
          <p:cNvSpPr/>
          <p:nvPr/>
        </p:nvSpPr>
        <p:spPr>
          <a:xfrm rot="5600106">
            <a:off x="3616772" y="-1026423"/>
            <a:ext cx="2165571" cy="3012969"/>
          </a:xfrm>
          <a:custGeom>
            <a:avLst/>
            <a:gdLst/>
            <a:ahLst/>
            <a:cxnLst/>
            <a:rect l="l" t="t" r="r" b="b"/>
            <a:pathLst>
              <a:path w="2165571" h="3012969">
                <a:moveTo>
                  <a:pt x="0" y="0"/>
                </a:moveTo>
                <a:lnTo>
                  <a:pt x="2165571" y="0"/>
                </a:lnTo>
                <a:lnTo>
                  <a:pt x="2165571" y="3012969"/>
                </a:lnTo>
                <a:lnTo>
                  <a:pt x="0" y="3012969"/>
                </a:lnTo>
                <a:lnTo>
                  <a:pt x="0" y="0"/>
                </a:lnTo>
                <a:close/>
              </a:path>
            </a:pathLst>
          </a:custGeom>
          <a:blipFill>
            <a:blip r:embed="rId2"/>
            <a:stretch>
              <a:fillRect/>
            </a:stretch>
          </a:blipFill>
        </p:spPr>
      </p:sp>
      <p:sp>
        <p:nvSpPr>
          <p:cNvPr id="11" name="Freeform 11"/>
          <p:cNvSpPr/>
          <p:nvPr/>
        </p:nvSpPr>
        <p:spPr>
          <a:xfrm rot="-2997297">
            <a:off x="16747997" y="5194302"/>
            <a:ext cx="2165571" cy="3012969"/>
          </a:xfrm>
          <a:custGeom>
            <a:avLst/>
            <a:gdLst/>
            <a:ahLst/>
            <a:cxnLst/>
            <a:rect l="l" t="t" r="r" b="b"/>
            <a:pathLst>
              <a:path w="2165571" h="3012969">
                <a:moveTo>
                  <a:pt x="0" y="0"/>
                </a:moveTo>
                <a:lnTo>
                  <a:pt x="2165571" y="0"/>
                </a:lnTo>
                <a:lnTo>
                  <a:pt x="2165571" y="3012969"/>
                </a:lnTo>
                <a:lnTo>
                  <a:pt x="0" y="3012969"/>
                </a:lnTo>
                <a:lnTo>
                  <a:pt x="0" y="0"/>
                </a:lnTo>
                <a:close/>
              </a:path>
            </a:pathLst>
          </a:custGeom>
          <a:blipFill>
            <a:blip r:embed="rId2"/>
            <a:stretch>
              <a:fillRect/>
            </a:stretch>
          </a:blipFill>
        </p:spPr>
      </p:sp>
      <p:sp>
        <p:nvSpPr>
          <p:cNvPr id="12" name="Freeform 12"/>
          <p:cNvSpPr/>
          <p:nvPr/>
        </p:nvSpPr>
        <p:spPr>
          <a:xfrm rot="8100000">
            <a:off x="-828793" y="1806125"/>
            <a:ext cx="2165571" cy="3012969"/>
          </a:xfrm>
          <a:custGeom>
            <a:avLst/>
            <a:gdLst/>
            <a:ahLst/>
            <a:cxnLst/>
            <a:rect l="l" t="t" r="r" b="b"/>
            <a:pathLst>
              <a:path w="2165571" h="3012969">
                <a:moveTo>
                  <a:pt x="0" y="0"/>
                </a:moveTo>
                <a:lnTo>
                  <a:pt x="2165571" y="0"/>
                </a:lnTo>
                <a:lnTo>
                  <a:pt x="2165571" y="3012969"/>
                </a:lnTo>
                <a:lnTo>
                  <a:pt x="0" y="3012969"/>
                </a:lnTo>
                <a:lnTo>
                  <a:pt x="0" y="0"/>
                </a:lnTo>
                <a:close/>
              </a:path>
            </a:pathLst>
          </a:custGeom>
          <a:blipFill>
            <a:blip r:embed="rId2"/>
            <a:stretch>
              <a:fillRect/>
            </a:stretch>
          </a:blipFill>
        </p:spPr>
      </p:sp>
      <p:sp>
        <p:nvSpPr>
          <p:cNvPr id="13" name="Freeform 13"/>
          <p:cNvSpPr/>
          <p:nvPr/>
        </p:nvSpPr>
        <p:spPr>
          <a:xfrm rot="-2997297">
            <a:off x="17258779" y="3553494"/>
            <a:ext cx="1788400" cy="2488209"/>
          </a:xfrm>
          <a:custGeom>
            <a:avLst/>
            <a:gdLst/>
            <a:ahLst/>
            <a:cxnLst/>
            <a:rect l="l" t="t" r="r" b="b"/>
            <a:pathLst>
              <a:path w="1788400" h="2488209">
                <a:moveTo>
                  <a:pt x="0" y="0"/>
                </a:moveTo>
                <a:lnTo>
                  <a:pt x="1788400" y="0"/>
                </a:lnTo>
                <a:lnTo>
                  <a:pt x="1788400" y="2488209"/>
                </a:lnTo>
                <a:lnTo>
                  <a:pt x="0" y="2488209"/>
                </a:lnTo>
                <a:lnTo>
                  <a:pt x="0" y="0"/>
                </a:lnTo>
                <a:close/>
              </a:path>
            </a:pathLst>
          </a:custGeom>
          <a:blipFill>
            <a:blip r:embed="rId2"/>
            <a:stretch>
              <a:fillRect/>
            </a:stretch>
          </a:blipFill>
        </p:spPr>
      </p:sp>
      <p:sp>
        <p:nvSpPr>
          <p:cNvPr id="14" name="Freeform 14"/>
          <p:cNvSpPr/>
          <p:nvPr/>
        </p:nvSpPr>
        <p:spPr>
          <a:xfrm rot="-2808300" flipH="1">
            <a:off x="15186356" y="8744792"/>
            <a:ext cx="1788400" cy="2488209"/>
          </a:xfrm>
          <a:custGeom>
            <a:avLst/>
            <a:gdLst/>
            <a:ahLst/>
            <a:cxnLst/>
            <a:rect l="l" t="t" r="r" b="b"/>
            <a:pathLst>
              <a:path w="1788400" h="2488209">
                <a:moveTo>
                  <a:pt x="1788399" y="0"/>
                </a:moveTo>
                <a:lnTo>
                  <a:pt x="0" y="0"/>
                </a:lnTo>
                <a:lnTo>
                  <a:pt x="0" y="2488209"/>
                </a:lnTo>
                <a:lnTo>
                  <a:pt x="1788399" y="2488209"/>
                </a:lnTo>
                <a:lnTo>
                  <a:pt x="1788399" y="0"/>
                </a:lnTo>
                <a:close/>
              </a:path>
            </a:pathLst>
          </a:custGeom>
          <a:blipFill>
            <a:blip r:embed="rId2"/>
            <a:stretch>
              <a:fillRect/>
            </a:stretch>
          </a:blipFill>
        </p:spPr>
      </p:sp>
      <p:sp>
        <p:nvSpPr>
          <p:cNvPr id="15" name="Freeform 15"/>
          <p:cNvSpPr/>
          <p:nvPr/>
        </p:nvSpPr>
        <p:spPr>
          <a:xfrm rot="-2808300" flipH="1">
            <a:off x="13348677" y="9042896"/>
            <a:ext cx="1788400" cy="2488209"/>
          </a:xfrm>
          <a:custGeom>
            <a:avLst/>
            <a:gdLst/>
            <a:ahLst/>
            <a:cxnLst/>
            <a:rect l="l" t="t" r="r" b="b"/>
            <a:pathLst>
              <a:path w="1788400" h="2488209">
                <a:moveTo>
                  <a:pt x="1788400" y="0"/>
                </a:moveTo>
                <a:lnTo>
                  <a:pt x="0" y="0"/>
                </a:lnTo>
                <a:lnTo>
                  <a:pt x="0" y="2488208"/>
                </a:lnTo>
                <a:lnTo>
                  <a:pt x="1788400" y="2488208"/>
                </a:lnTo>
                <a:lnTo>
                  <a:pt x="1788400" y="0"/>
                </a:lnTo>
                <a:close/>
              </a:path>
            </a:pathLst>
          </a:custGeom>
          <a:blipFill>
            <a:blip r:embed="rId2"/>
            <a:stretch>
              <a:fillRect/>
            </a:stretch>
          </a:blipFill>
        </p:spPr>
      </p:sp>
      <p:sp>
        <p:nvSpPr>
          <p:cNvPr id="16" name="TextBox 16"/>
          <p:cNvSpPr txBox="1"/>
          <p:nvPr/>
        </p:nvSpPr>
        <p:spPr>
          <a:xfrm>
            <a:off x="3726497" y="9458037"/>
            <a:ext cx="10835006" cy="530860"/>
          </a:xfrm>
          <a:prstGeom prst="rect">
            <a:avLst/>
          </a:prstGeom>
        </p:spPr>
        <p:txBody>
          <a:bodyPr lIns="0" tIns="0" rIns="0" bIns="0" rtlCol="0" anchor="t">
            <a:spAutoFit/>
          </a:bodyPr>
          <a:lstStyle/>
          <a:p>
            <a:pPr algn="ctr">
              <a:lnSpc>
                <a:spcPts val="4340"/>
              </a:lnSpc>
            </a:pPr>
            <a:r>
              <a:rPr lang="en-US" sz="3100">
                <a:solidFill>
                  <a:srgbClr val="5B544C"/>
                </a:solidFill>
                <a:latin typeface="TT Commons Pro"/>
              </a:rPr>
              <a:t>PRESENTATION BY ZALAK PATEL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254" t="-15179" r="-6805" b="-15179"/>
            </a:stretch>
          </a:blipFill>
        </p:spPr>
      </p:sp>
      <p:grpSp>
        <p:nvGrpSpPr>
          <p:cNvPr id="3" name="Group 3"/>
          <p:cNvGrpSpPr/>
          <p:nvPr/>
        </p:nvGrpSpPr>
        <p:grpSpPr>
          <a:xfrm>
            <a:off x="-4750949" y="-270183"/>
            <a:ext cx="10676134" cy="11402710"/>
            <a:chOff x="0" y="0"/>
            <a:chExt cx="2811821" cy="3003183"/>
          </a:xfrm>
        </p:grpSpPr>
        <p:sp>
          <p:nvSpPr>
            <p:cNvPr id="4" name="Freeform 4"/>
            <p:cNvSpPr/>
            <p:nvPr/>
          </p:nvSpPr>
          <p:spPr>
            <a:xfrm>
              <a:off x="0" y="0"/>
              <a:ext cx="2811821" cy="3003183"/>
            </a:xfrm>
            <a:custGeom>
              <a:avLst/>
              <a:gdLst/>
              <a:ahLst/>
              <a:cxnLst/>
              <a:rect l="l" t="t" r="r" b="b"/>
              <a:pathLst>
                <a:path w="2811821" h="3003183">
                  <a:moveTo>
                    <a:pt x="32632" y="0"/>
                  </a:moveTo>
                  <a:lnTo>
                    <a:pt x="2779189" y="0"/>
                  </a:lnTo>
                  <a:cubicBezTo>
                    <a:pt x="2787844" y="0"/>
                    <a:pt x="2796144" y="3438"/>
                    <a:pt x="2802264" y="9558"/>
                  </a:cubicBezTo>
                  <a:cubicBezTo>
                    <a:pt x="2808383" y="15678"/>
                    <a:pt x="2811821" y="23978"/>
                    <a:pt x="2811821" y="32632"/>
                  </a:cubicBezTo>
                  <a:lnTo>
                    <a:pt x="2811821" y="2970550"/>
                  </a:lnTo>
                  <a:cubicBezTo>
                    <a:pt x="2811821" y="2988573"/>
                    <a:pt x="2797211" y="3003183"/>
                    <a:pt x="2779189" y="3003183"/>
                  </a:cubicBezTo>
                  <a:lnTo>
                    <a:pt x="32632" y="3003183"/>
                  </a:lnTo>
                  <a:cubicBezTo>
                    <a:pt x="14610" y="3003183"/>
                    <a:pt x="0" y="2988573"/>
                    <a:pt x="0" y="2970550"/>
                  </a:cubicBezTo>
                  <a:lnTo>
                    <a:pt x="0" y="32632"/>
                  </a:lnTo>
                  <a:cubicBezTo>
                    <a:pt x="0" y="14610"/>
                    <a:pt x="14610" y="0"/>
                    <a:pt x="32632" y="0"/>
                  </a:cubicBezTo>
                  <a:close/>
                </a:path>
              </a:pathLst>
            </a:custGeom>
            <a:solidFill>
              <a:srgbClr val="D4C3B2"/>
            </a:solidFill>
          </p:spPr>
        </p:sp>
        <p:sp>
          <p:nvSpPr>
            <p:cNvPr id="5" name="TextBox 5"/>
            <p:cNvSpPr txBox="1"/>
            <p:nvPr/>
          </p:nvSpPr>
          <p:spPr>
            <a:xfrm>
              <a:off x="0" y="-38100"/>
              <a:ext cx="2811821" cy="304128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7855149">
            <a:off x="16277473" y="-1649616"/>
            <a:ext cx="2602611" cy="4114800"/>
          </a:xfrm>
          <a:custGeom>
            <a:avLst/>
            <a:gdLst/>
            <a:ahLst/>
            <a:cxnLst/>
            <a:rect l="l" t="t" r="r" b="b"/>
            <a:pathLst>
              <a:path w="2602611" h="4114800">
                <a:moveTo>
                  <a:pt x="0" y="0"/>
                </a:moveTo>
                <a:lnTo>
                  <a:pt x="2602611" y="0"/>
                </a:lnTo>
                <a:lnTo>
                  <a:pt x="2602611" y="4114800"/>
                </a:lnTo>
                <a:lnTo>
                  <a:pt x="0" y="4114800"/>
                </a:lnTo>
                <a:lnTo>
                  <a:pt x="0" y="0"/>
                </a:lnTo>
                <a:close/>
              </a:path>
            </a:pathLst>
          </a:custGeom>
          <a:blipFill>
            <a:blip r:embed="rId3"/>
            <a:stretch>
              <a:fillRect/>
            </a:stretch>
          </a:blipFill>
        </p:spPr>
      </p:sp>
      <p:sp>
        <p:nvSpPr>
          <p:cNvPr id="7" name="Freeform 7"/>
          <p:cNvSpPr/>
          <p:nvPr/>
        </p:nvSpPr>
        <p:spPr>
          <a:xfrm rot="3248455">
            <a:off x="-445831" y="-546131"/>
            <a:ext cx="1732601" cy="2739290"/>
          </a:xfrm>
          <a:custGeom>
            <a:avLst/>
            <a:gdLst/>
            <a:ahLst/>
            <a:cxnLst/>
            <a:rect l="l" t="t" r="r" b="b"/>
            <a:pathLst>
              <a:path w="1732601" h="2739290">
                <a:moveTo>
                  <a:pt x="0" y="0"/>
                </a:moveTo>
                <a:lnTo>
                  <a:pt x="1732601" y="0"/>
                </a:lnTo>
                <a:lnTo>
                  <a:pt x="1732601" y="2739290"/>
                </a:lnTo>
                <a:lnTo>
                  <a:pt x="0" y="2739290"/>
                </a:lnTo>
                <a:lnTo>
                  <a:pt x="0" y="0"/>
                </a:lnTo>
                <a:close/>
              </a:path>
            </a:pathLst>
          </a:custGeom>
          <a:blipFill>
            <a:blip r:embed="rId3"/>
            <a:stretch>
              <a:fillRect/>
            </a:stretch>
          </a:blipFill>
        </p:spPr>
      </p:sp>
      <p:sp>
        <p:nvSpPr>
          <p:cNvPr id="8" name="Freeform 8"/>
          <p:cNvSpPr/>
          <p:nvPr/>
        </p:nvSpPr>
        <p:spPr>
          <a:xfrm>
            <a:off x="5971723" y="0"/>
            <a:ext cx="6344554" cy="3568812"/>
          </a:xfrm>
          <a:custGeom>
            <a:avLst/>
            <a:gdLst/>
            <a:ahLst/>
            <a:cxnLst/>
            <a:rect l="l" t="t" r="r" b="b"/>
            <a:pathLst>
              <a:path w="6344554" h="3568812">
                <a:moveTo>
                  <a:pt x="0" y="0"/>
                </a:moveTo>
                <a:lnTo>
                  <a:pt x="6344554" y="0"/>
                </a:lnTo>
                <a:lnTo>
                  <a:pt x="6344554" y="3568812"/>
                </a:lnTo>
                <a:lnTo>
                  <a:pt x="0" y="3568812"/>
                </a:lnTo>
                <a:lnTo>
                  <a:pt x="0" y="0"/>
                </a:lnTo>
                <a:close/>
              </a:path>
            </a:pathLst>
          </a:custGeom>
          <a:blipFill>
            <a:blip r:embed="rId4"/>
            <a:stretch>
              <a:fillRect/>
            </a:stretch>
          </a:blipFill>
        </p:spPr>
      </p:sp>
      <p:sp>
        <p:nvSpPr>
          <p:cNvPr id="9" name="Freeform 9"/>
          <p:cNvSpPr/>
          <p:nvPr/>
        </p:nvSpPr>
        <p:spPr>
          <a:xfrm>
            <a:off x="12363902" y="3568812"/>
            <a:ext cx="6344554" cy="3568812"/>
          </a:xfrm>
          <a:custGeom>
            <a:avLst/>
            <a:gdLst/>
            <a:ahLst/>
            <a:cxnLst/>
            <a:rect l="l" t="t" r="r" b="b"/>
            <a:pathLst>
              <a:path w="6344554" h="3568812">
                <a:moveTo>
                  <a:pt x="0" y="0"/>
                </a:moveTo>
                <a:lnTo>
                  <a:pt x="6344554" y="0"/>
                </a:lnTo>
                <a:lnTo>
                  <a:pt x="6344554" y="3568811"/>
                </a:lnTo>
                <a:lnTo>
                  <a:pt x="0" y="3568811"/>
                </a:lnTo>
                <a:lnTo>
                  <a:pt x="0" y="0"/>
                </a:lnTo>
                <a:close/>
              </a:path>
            </a:pathLst>
          </a:custGeom>
          <a:blipFill>
            <a:blip r:embed="rId5"/>
            <a:stretch>
              <a:fillRect/>
            </a:stretch>
          </a:blipFill>
        </p:spPr>
      </p:sp>
      <p:sp>
        <p:nvSpPr>
          <p:cNvPr id="10" name="Freeform 10"/>
          <p:cNvSpPr/>
          <p:nvPr/>
        </p:nvSpPr>
        <p:spPr>
          <a:xfrm>
            <a:off x="5971723" y="6718188"/>
            <a:ext cx="6344554" cy="3568812"/>
          </a:xfrm>
          <a:custGeom>
            <a:avLst/>
            <a:gdLst/>
            <a:ahLst/>
            <a:cxnLst/>
            <a:rect l="l" t="t" r="r" b="b"/>
            <a:pathLst>
              <a:path w="6344554" h="3568812">
                <a:moveTo>
                  <a:pt x="0" y="0"/>
                </a:moveTo>
                <a:lnTo>
                  <a:pt x="6344554" y="0"/>
                </a:lnTo>
                <a:lnTo>
                  <a:pt x="6344554" y="3568812"/>
                </a:lnTo>
                <a:lnTo>
                  <a:pt x="0" y="3568812"/>
                </a:lnTo>
                <a:lnTo>
                  <a:pt x="0" y="0"/>
                </a:lnTo>
                <a:close/>
              </a:path>
            </a:pathLst>
          </a:custGeom>
          <a:blipFill>
            <a:blip r:embed="rId6"/>
            <a:stretch>
              <a:fillRect/>
            </a:stretch>
          </a:blipFill>
        </p:spPr>
      </p:sp>
      <p:sp>
        <p:nvSpPr>
          <p:cNvPr id="11" name="TextBox 11"/>
          <p:cNvSpPr txBox="1"/>
          <p:nvPr/>
        </p:nvSpPr>
        <p:spPr>
          <a:xfrm>
            <a:off x="344155" y="1322476"/>
            <a:ext cx="5373715" cy="1416203"/>
          </a:xfrm>
          <a:prstGeom prst="rect">
            <a:avLst/>
          </a:prstGeom>
        </p:spPr>
        <p:txBody>
          <a:bodyPr lIns="0" tIns="0" rIns="0" bIns="0" rtlCol="0" anchor="t">
            <a:spAutoFit/>
          </a:bodyPr>
          <a:lstStyle/>
          <a:p>
            <a:pPr algn="ctr">
              <a:lnSpc>
                <a:spcPts val="5432"/>
              </a:lnSpc>
            </a:pPr>
            <a:r>
              <a:rPr lang="en-US" sz="5779">
                <a:solidFill>
                  <a:srgbClr val="5B544C"/>
                </a:solidFill>
                <a:latin typeface="Adirek Sans Heavy"/>
              </a:rPr>
              <a:t>PROJECT IMPLEMENTATION</a:t>
            </a:r>
          </a:p>
        </p:txBody>
      </p:sp>
      <p:sp>
        <p:nvSpPr>
          <p:cNvPr id="12" name="TextBox 12"/>
          <p:cNvSpPr txBox="1"/>
          <p:nvPr/>
        </p:nvSpPr>
        <p:spPr>
          <a:xfrm>
            <a:off x="420469" y="3787758"/>
            <a:ext cx="5221087" cy="6081035"/>
          </a:xfrm>
          <a:prstGeom prst="rect">
            <a:avLst/>
          </a:prstGeom>
        </p:spPr>
        <p:txBody>
          <a:bodyPr lIns="0" tIns="0" rIns="0" bIns="0" rtlCol="0" anchor="t">
            <a:spAutoFit/>
          </a:bodyPr>
          <a:lstStyle/>
          <a:p>
            <a:pPr algn="just">
              <a:lnSpc>
                <a:spcPts val="5362"/>
              </a:lnSpc>
            </a:pPr>
            <a:r>
              <a:rPr lang="en-US" sz="3830">
                <a:solidFill>
                  <a:srgbClr val="5B544C"/>
                </a:solidFill>
                <a:latin typeface="Boriboon"/>
              </a:rPr>
              <a:t>In this case, project implementation is done on unseen data from different test dataset on which our model is not trained. And model can predict successfully on unseen data.</a:t>
            </a:r>
          </a:p>
          <a:p>
            <a:pPr algn="just">
              <a:lnSpc>
                <a:spcPts val="5362"/>
              </a:lnSpc>
            </a:pPr>
            <a:endParaRPr lang="en-US" sz="3830">
              <a:solidFill>
                <a:srgbClr val="5B544C"/>
              </a:solidFill>
              <a:latin typeface="Boriboo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7EDE3"/>
        </a:solidFill>
        <a:effectLst/>
      </p:bgPr>
    </p:bg>
    <p:spTree>
      <p:nvGrpSpPr>
        <p:cNvPr id="1" name=""/>
        <p:cNvGrpSpPr/>
        <p:nvPr/>
      </p:nvGrpSpPr>
      <p:grpSpPr>
        <a:xfrm>
          <a:off x="0" y="0"/>
          <a:ext cx="0" cy="0"/>
          <a:chOff x="0" y="0"/>
          <a:chExt cx="0" cy="0"/>
        </a:xfrm>
      </p:grpSpPr>
      <p:sp>
        <p:nvSpPr>
          <p:cNvPr id="2" name="Freeform 2"/>
          <p:cNvSpPr/>
          <p:nvPr/>
        </p:nvSpPr>
        <p:spPr>
          <a:xfrm rot="8100000">
            <a:off x="-374699" y="-253829"/>
            <a:ext cx="2165571" cy="3012969"/>
          </a:xfrm>
          <a:custGeom>
            <a:avLst/>
            <a:gdLst/>
            <a:ahLst/>
            <a:cxnLst/>
            <a:rect l="l" t="t" r="r" b="b"/>
            <a:pathLst>
              <a:path w="2165571" h="3012969">
                <a:moveTo>
                  <a:pt x="0" y="0"/>
                </a:moveTo>
                <a:lnTo>
                  <a:pt x="2165571" y="0"/>
                </a:lnTo>
                <a:lnTo>
                  <a:pt x="2165571" y="3012969"/>
                </a:lnTo>
                <a:lnTo>
                  <a:pt x="0" y="3012969"/>
                </a:lnTo>
                <a:lnTo>
                  <a:pt x="0" y="0"/>
                </a:lnTo>
                <a:close/>
              </a:path>
            </a:pathLst>
          </a:custGeom>
          <a:blipFill>
            <a:blip r:embed="rId2"/>
            <a:stretch>
              <a:fillRect/>
            </a:stretch>
          </a:blipFill>
        </p:spPr>
      </p:sp>
      <p:sp>
        <p:nvSpPr>
          <p:cNvPr id="3" name="Freeform 3"/>
          <p:cNvSpPr/>
          <p:nvPr/>
        </p:nvSpPr>
        <p:spPr>
          <a:xfrm rot="5165918">
            <a:off x="341104" y="-1601140"/>
            <a:ext cx="2991727" cy="4162402"/>
          </a:xfrm>
          <a:custGeom>
            <a:avLst/>
            <a:gdLst/>
            <a:ahLst/>
            <a:cxnLst/>
            <a:rect l="l" t="t" r="r" b="b"/>
            <a:pathLst>
              <a:path w="2991727" h="4162402">
                <a:moveTo>
                  <a:pt x="0" y="0"/>
                </a:moveTo>
                <a:lnTo>
                  <a:pt x="2991727" y="0"/>
                </a:lnTo>
                <a:lnTo>
                  <a:pt x="2991727" y="4162402"/>
                </a:lnTo>
                <a:lnTo>
                  <a:pt x="0" y="4162402"/>
                </a:lnTo>
                <a:lnTo>
                  <a:pt x="0" y="0"/>
                </a:lnTo>
                <a:close/>
              </a:path>
            </a:pathLst>
          </a:custGeom>
          <a:blipFill>
            <a:blip r:embed="rId2"/>
            <a:stretch>
              <a:fillRect/>
            </a:stretch>
          </a:blipFill>
        </p:spPr>
      </p:sp>
      <p:sp>
        <p:nvSpPr>
          <p:cNvPr id="4" name="TextBox 4"/>
          <p:cNvSpPr txBox="1"/>
          <p:nvPr/>
        </p:nvSpPr>
        <p:spPr>
          <a:xfrm>
            <a:off x="3451249" y="2456810"/>
            <a:ext cx="11385502" cy="1380233"/>
          </a:xfrm>
          <a:prstGeom prst="rect">
            <a:avLst/>
          </a:prstGeom>
        </p:spPr>
        <p:txBody>
          <a:bodyPr lIns="0" tIns="0" rIns="0" bIns="0" rtlCol="0" anchor="t">
            <a:spAutoFit/>
          </a:bodyPr>
          <a:lstStyle/>
          <a:p>
            <a:pPr algn="ctr">
              <a:lnSpc>
                <a:spcPts val="11336"/>
              </a:lnSpc>
            </a:pPr>
            <a:r>
              <a:rPr lang="en-US" sz="8097">
                <a:solidFill>
                  <a:srgbClr val="5B544C"/>
                </a:solidFill>
                <a:latin typeface="Adirek Sans Heavy"/>
              </a:rPr>
              <a:t>CONCLUSION</a:t>
            </a:r>
          </a:p>
        </p:txBody>
      </p:sp>
      <p:sp>
        <p:nvSpPr>
          <p:cNvPr id="5" name="Freeform 5"/>
          <p:cNvSpPr/>
          <p:nvPr/>
        </p:nvSpPr>
        <p:spPr>
          <a:xfrm rot="-3080391">
            <a:off x="15625242" y="6942968"/>
            <a:ext cx="2991727" cy="4162402"/>
          </a:xfrm>
          <a:custGeom>
            <a:avLst/>
            <a:gdLst/>
            <a:ahLst/>
            <a:cxnLst/>
            <a:rect l="l" t="t" r="r" b="b"/>
            <a:pathLst>
              <a:path w="2991727" h="4162402">
                <a:moveTo>
                  <a:pt x="0" y="0"/>
                </a:moveTo>
                <a:lnTo>
                  <a:pt x="2991727" y="0"/>
                </a:lnTo>
                <a:lnTo>
                  <a:pt x="2991727" y="4162402"/>
                </a:lnTo>
                <a:lnTo>
                  <a:pt x="0" y="4162402"/>
                </a:lnTo>
                <a:lnTo>
                  <a:pt x="0" y="0"/>
                </a:lnTo>
                <a:close/>
              </a:path>
            </a:pathLst>
          </a:custGeom>
          <a:blipFill>
            <a:blip r:embed="rId2"/>
            <a:stretch>
              <a:fillRect/>
            </a:stretch>
          </a:blipFill>
        </p:spPr>
      </p:sp>
      <p:sp>
        <p:nvSpPr>
          <p:cNvPr id="6" name="Freeform 6"/>
          <p:cNvSpPr/>
          <p:nvPr/>
        </p:nvSpPr>
        <p:spPr>
          <a:xfrm rot="5600106">
            <a:off x="3616772" y="-1026423"/>
            <a:ext cx="2165571" cy="3012969"/>
          </a:xfrm>
          <a:custGeom>
            <a:avLst/>
            <a:gdLst/>
            <a:ahLst/>
            <a:cxnLst/>
            <a:rect l="l" t="t" r="r" b="b"/>
            <a:pathLst>
              <a:path w="2165571" h="3012969">
                <a:moveTo>
                  <a:pt x="0" y="0"/>
                </a:moveTo>
                <a:lnTo>
                  <a:pt x="2165571" y="0"/>
                </a:lnTo>
                <a:lnTo>
                  <a:pt x="2165571" y="3012969"/>
                </a:lnTo>
                <a:lnTo>
                  <a:pt x="0" y="3012969"/>
                </a:lnTo>
                <a:lnTo>
                  <a:pt x="0" y="0"/>
                </a:lnTo>
                <a:close/>
              </a:path>
            </a:pathLst>
          </a:custGeom>
          <a:blipFill>
            <a:blip r:embed="rId2"/>
            <a:stretch>
              <a:fillRect/>
            </a:stretch>
          </a:blipFill>
        </p:spPr>
      </p:sp>
      <p:sp>
        <p:nvSpPr>
          <p:cNvPr id="7" name="Freeform 7"/>
          <p:cNvSpPr/>
          <p:nvPr/>
        </p:nvSpPr>
        <p:spPr>
          <a:xfrm rot="-2997297">
            <a:off x="16747997" y="5194302"/>
            <a:ext cx="2165571" cy="3012969"/>
          </a:xfrm>
          <a:custGeom>
            <a:avLst/>
            <a:gdLst/>
            <a:ahLst/>
            <a:cxnLst/>
            <a:rect l="l" t="t" r="r" b="b"/>
            <a:pathLst>
              <a:path w="2165571" h="3012969">
                <a:moveTo>
                  <a:pt x="0" y="0"/>
                </a:moveTo>
                <a:lnTo>
                  <a:pt x="2165571" y="0"/>
                </a:lnTo>
                <a:lnTo>
                  <a:pt x="2165571" y="3012969"/>
                </a:lnTo>
                <a:lnTo>
                  <a:pt x="0" y="3012969"/>
                </a:lnTo>
                <a:lnTo>
                  <a:pt x="0" y="0"/>
                </a:lnTo>
                <a:close/>
              </a:path>
            </a:pathLst>
          </a:custGeom>
          <a:blipFill>
            <a:blip r:embed="rId2"/>
            <a:stretch>
              <a:fillRect/>
            </a:stretch>
          </a:blipFill>
        </p:spPr>
      </p:sp>
      <p:sp>
        <p:nvSpPr>
          <p:cNvPr id="8" name="Freeform 8"/>
          <p:cNvSpPr/>
          <p:nvPr/>
        </p:nvSpPr>
        <p:spPr>
          <a:xfrm rot="8100000">
            <a:off x="-828793" y="1806125"/>
            <a:ext cx="2165571" cy="3012969"/>
          </a:xfrm>
          <a:custGeom>
            <a:avLst/>
            <a:gdLst/>
            <a:ahLst/>
            <a:cxnLst/>
            <a:rect l="l" t="t" r="r" b="b"/>
            <a:pathLst>
              <a:path w="2165571" h="3012969">
                <a:moveTo>
                  <a:pt x="0" y="0"/>
                </a:moveTo>
                <a:lnTo>
                  <a:pt x="2165571" y="0"/>
                </a:lnTo>
                <a:lnTo>
                  <a:pt x="2165571" y="3012969"/>
                </a:lnTo>
                <a:lnTo>
                  <a:pt x="0" y="3012969"/>
                </a:lnTo>
                <a:lnTo>
                  <a:pt x="0" y="0"/>
                </a:lnTo>
                <a:close/>
              </a:path>
            </a:pathLst>
          </a:custGeom>
          <a:blipFill>
            <a:blip r:embed="rId2"/>
            <a:stretch>
              <a:fillRect/>
            </a:stretch>
          </a:blipFill>
        </p:spPr>
      </p:sp>
      <p:sp>
        <p:nvSpPr>
          <p:cNvPr id="9" name="Freeform 9"/>
          <p:cNvSpPr/>
          <p:nvPr/>
        </p:nvSpPr>
        <p:spPr>
          <a:xfrm rot="-2997297">
            <a:off x="17258779" y="3553494"/>
            <a:ext cx="1788400" cy="2488209"/>
          </a:xfrm>
          <a:custGeom>
            <a:avLst/>
            <a:gdLst/>
            <a:ahLst/>
            <a:cxnLst/>
            <a:rect l="l" t="t" r="r" b="b"/>
            <a:pathLst>
              <a:path w="1788400" h="2488209">
                <a:moveTo>
                  <a:pt x="0" y="0"/>
                </a:moveTo>
                <a:lnTo>
                  <a:pt x="1788400" y="0"/>
                </a:lnTo>
                <a:lnTo>
                  <a:pt x="1788400" y="2488209"/>
                </a:lnTo>
                <a:lnTo>
                  <a:pt x="0" y="2488209"/>
                </a:lnTo>
                <a:lnTo>
                  <a:pt x="0" y="0"/>
                </a:lnTo>
                <a:close/>
              </a:path>
            </a:pathLst>
          </a:custGeom>
          <a:blipFill>
            <a:blip r:embed="rId2"/>
            <a:stretch>
              <a:fillRect/>
            </a:stretch>
          </a:blipFill>
        </p:spPr>
      </p:sp>
      <p:sp>
        <p:nvSpPr>
          <p:cNvPr id="10" name="Freeform 10"/>
          <p:cNvSpPr/>
          <p:nvPr/>
        </p:nvSpPr>
        <p:spPr>
          <a:xfrm rot="-2808300" flipH="1">
            <a:off x="15186356" y="8744792"/>
            <a:ext cx="1788400" cy="2488209"/>
          </a:xfrm>
          <a:custGeom>
            <a:avLst/>
            <a:gdLst/>
            <a:ahLst/>
            <a:cxnLst/>
            <a:rect l="l" t="t" r="r" b="b"/>
            <a:pathLst>
              <a:path w="1788400" h="2488209">
                <a:moveTo>
                  <a:pt x="1788399" y="0"/>
                </a:moveTo>
                <a:lnTo>
                  <a:pt x="0" y="0"/>
                </a:lnTo>
                <a:lnTo>
                  <a:pt x="0" y="2488209"/>
                </a:lnTo>
                <a:lnTo>
                  <a:pt x="1788399" y="2488209"/>
                </a:lnTo>
                <a:lnTo>
                  <a:pt x="1788399" y="0"/>
                </a:lnTo>
                <a:close/>
              </a:path>
            </a:pathLst>
          </a:custGeom>
          <a:blipFill>
            <a:blip r:embed="rId2"/>
            <a:stretch>
              <a:fillRect/>
            </a:stretch>
          </a:blipFill>
        </p:spPr>
      </p:sp>
      <p:sp>
        <p:nvSpPr>
          <p:cNvPr id="11" name="Freeform 11"/>
          <p:cNvSpPr/>
          <p:nvPr/>
        </p:nvSpPr>
        <p:spPr>
          <a:xfrm rot="-2808300" flipH="1">
            <a:off x="13348677" y="9042896"/>
            <a:ext cx="1788400" cy="2488209"/>
          </a:xfrm>
          <a:custGeom>
            <a:avLst/>
            <a:gdLst/>
            <a:ahLst/>
            <a:cxnLst/>
            <a:rect l="l" t="t" r="r" b="b"/>
            <a:pathLst>
              <a:path w="1788400" h="2488209">
                <a:moveTo>
                  <a:pt x="1788400" y="0"/>
                </a:moveTo>
                <a:lnTo>
                  <a:pt x="0" y="0"/>
                </a:lnTo>
                <a:lnTo>
                  <a:pt x="0" y="2488208"/>
                </a:lnTo>
                <a:lnTo>
                  <a:pt x="1788400" y="2488208"/>
                </a:lnTo>
                <a:lnTo>
                  <a:pt x="1788400" y="0"/>
                </a:lnTo>
                <a:close/>
              </a:path>
            </a:pathLst>
          </a:custGeom>
          <a:blipFill>
            <a:blip r:embed="rId2"/>
            <a:stretch>
              <a:fillRect/>
            </a:stretch>
          </a:blipFill>
        </p:spPr>
      </p:sp>
      <p:sp>
        <p:nvSpPr>
          <p:cNvPr id="12" name="TextBox 12"/>
          <p:cNvSpPr txBox="1"/>
          <p:nvPr/>
        </p:nvSpPr>
        <p:spPr>
          <a:xfrm>
            <a:off x="1205145" y="4749973"/>
            <a:ext cx="15877711" cy="2547263"/>
          </a:xfrm>
          <a:prstGeom prst="rect">
            <a:avLst/>
          </a:prstGeom>
        </p:spPr>
        <p:txBody>
          <a:bodyPr lIns="0" tIns="0" rIns="0" bIns="0" rtlCol="0" anchor="t">
            <a:spAutoFit/>
          </a:bodyPr>
          <a:lstStyle/>
          <a:p>
            <a:pPr algn="ctr">
              <a:lnSpc>
                <a:spcPts val="3889"/>
              </a:lnSpc>
            </a:pPr>
            <a:r>
              <a:rPr lang="en-US" sz="2778">
                <a:solidFill>
                  <a:srgbClr val="5B544C"/>
                </a:solidFill>
                <a:latin typeface="Canva Sans"/>
              </a:rPr>
              <a:t>To Conclude, it is observed from the project that our model is accurate upto 91 % and can easily help farmers to detect diseases or infections in early stage of Rice leafs. This can prevent farmers from great loss and helps them make quantitative and qualitative production of Rice. </a:t>
            </a:r>
          </a:p>
          <a:p>
            <a:pPr algn="ctr">
              <a:lnSpc>
                <a:spcPts val="4983"/>
              </a:lnSpc>
              <a:spcBef>
                <a:spcPct val="0"/>
              </a:spcBef>
            </a:pPr>
            <a:endParaRPr lang="en-US" sz="2778">
              <a:solidFill>
                <a:srgbClr val="5B544C"/>
              </a:solidFill>
              <a:latin typeface="Canva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7EDE3"/>
        </a:solidFill>
        <a:effectLst/>
      </p:bgPr>
    </p:bg>
    <p:spTree>
      <p:nvGrpSpPr>
        <p:cNvPr id="1" name=""/>
        <p:cNvGrpSpPr/>
        <p:nvPr/>
      </p:nvGrpSpPr>
      <p:grpSpPr>
        <a:xfrm>
          <a:off x="0" y="0"/>
          <a:ext cx="0" cy="0"/>
          <a:chOff x="0" y="0"/>
          <a:chExt cx="0" cy="0"/>
        </a:xfrm>
      </p:grpSpPr>
      <p:sp>
        <p:nvSpPr>
          <p:cNvPr id="2" name="Freeform 2"/>
          <p:cNvSpPr/>
          <p:nvPr/>
        </p:nvSpPr>
        <p:spPr>
          <a:xfrm rot="7369556">
            <a:off x="-679387" y="-1063514"/>
            <a:ext cx="3416173" cy="4752937"/>
          </a:xfrm>
          <a:custGeom>
            <a:avLst/>
            <a:gdLst/>
            <a:ahLst/>
            <a:cxnLst/>
            <a:rect l="l" t="t" r="r" b="b"/>
            <a:pathLst>
              <a:path w="3416173" h="4752937">
                <a:moveTo>
                  <a:pt x="0" y="0"/>
                </a:moveTo>
                <a:lnTo>
                  <a:pt x="3416174" y="0"/>
                </a:lnTo>
                <a:lnTo>
                  <a:pt x="3416174" y="4752937"/>
                </a:lnTo>
                <a:lnTo>
                  <a:pt x="0" y="4752937"/>
                </a:lnTo>
                <a:lnTo>
                  <a:pt x="0" y="0"/>
                </a:lnTo>
                <a:close/>
              </a:path>
            </a:pathLst>
          </a:custGeom>
          <a:blipFill>
            <a:blip r:embed="rId2"/>
            <a:stretch>
              <a:fillRect/>
            </a:stretch>
          </a:blipFill>
        </p:spPr>
      </p:sp>
      <p:sp>
        <p:nvSpPr>
          <p:cNvPr id="3" name="TextBox 3"/>
          <p:cNvSpPr txBox="1"/>
          <p:nvPr/>
        </p:nvSpPr>
        <p:spPr>
          <a:xfrm>
            <a:off x="2474190" y="3563545"/>
            <a:ext cx="13339621" cy="2169744"/>
          </a:xfrm>
          <a:prstGeom prst="rect">
            <a:avLst/>
          </a:prstGeom>
        </p:spPr>
        <p:txBody>
          <a:bodyPr lIns="0" tIns="0" rIns="0" bIns="0" rtlCol="0" anchor="t">
            <a:spAutoFit/>
          </a:bodyPr>
          <a:lstStyle/>
          <a:p>
            <a:pPr algn="ctr">
              <a:lnSpc>
                <a:spcPts val="17780"/>
              </a:lnSpc>
            </a:pPr>
            <a:r>
              <a:rPr lang="en-US" sz="12700">
                <a:solidFill>
                  <a:srgbClr val="5B544C"/>
                </a:solidFill>
                <a:latin typeface="Adirek Sans Heavy"/>
              </a:rPr>
              <a:t>THANK YOU</a:t>
            </a:r>
          </a:p>
        </p:txBody>
      </p:sp>
      <p:grpSp>
        <p:nvGrpSpPr>
          <p:cNvPr id="4" name="Group 4"/>
          <p:cNvGrpSpPr/>
          <p:nvPr/>
        </p:nvGrpSpPr>
        <p:grpSpPr>
          <a:xfrm rot="2795212">
            <a:off x="-1176702" y="6602057"/>
            <a:ext cx="4410804" cy="4603802"/>
            <a:chOff x="0" y="0"/>
            <a:chExt cx="5881072" cy="6138403"/>
          </a:xfrm>
        </p:grpSpPr>
        <p:sp>
          <p:nvSpPr>
            <p:cNvPr id="5" name="Freeform 5"/>
            <p:cNvSpPr/>
            <p:nvPr/>
          </p:nvSpPr>
          <p:spPr>
            <a:xfrm rot="-5751394">
              <a:off x="1827044" y="3323439"/>
              <a:ext cx="2226983" cy="3098411"/>
            </a:xfrm>
            <a:custGeom>
              <a:avLst/>
              <a:gdLst/>
              <a:ahLst/>
              <a:cxnLst/>
              <a:rect l="l" t="t" r="r" b="b"/>
              <a:pathLst>
                <a:path w="2226983" h="3098411">
                  <a:moveTo>
                    <a:pt x="0" y="0"/>
                  </a:moveTo>
                  <a:lnTo>
                    <a:pt x="2226984" y="0"/>
                  </a:lnTo>
                  <a:lnTo>
                    <a:pt x="2226984" y="3098411"/>
                  </a:lnTo>
                  <a:lnTo>
                    <a:pt x="0" y="3098411"/>
                  </a:lnTo>
                  <a:lnTo>
                    <a:pt x="0" y="0"/>
                  </a:lnTo>
                  <a:close/>
                </a:path>
              </a:pathLst>
            </a:custGeom>
            <a:blipFill>
              <a:blip r:embed="rId2"/>
              <a:stretch>
                <a:fillRect/>
              </a:stretch>
            </a:blipFill>
          </p:spPr>
        </p:sp>
        <p:sp>
          <p:nvSpPr>
            <p:cNvPr id="6" name="Freeform 6"/>
            <p:cNvSpPr/>
            <p:nvPr/>
          </p:nvSpPr>
          <p:spPr>
            <a:xfrm rot="-3287833">
              <a:off x="1224267" y="391070"/>
              <a:ext cx="3432538" cy="4775706"/>
            </a:xfrm>
            <a:custGeom>
              <a:avLst/>
              <a:gdLst/>
              <a:ahLst/>
              <a:cxnLst/>
              <a:rect l="l" t="t" r="r" b="b"/>
              <a:pathLst>
                <a:path w="3432538" h="4775706">
                  <a:moveTo>
                    <a:pt x="0" y="0"/>
                  </a:moveTo>
                  <a:lnTo>
                    <a:pt x="3432538" y="0"/>
                  </a:lnTo>
                  <a:lnTo>
                    <a:pt x="3432538" y="4775706"/>
                  </a:lnTo>
                  <a:lnTo>
                    <a:pt x="0" y="4775706"/>
                  </a:lnTo>
                  <a:lnTo>
                    <a:pt x="0" y="0"/>
                  </a:lnTo>
                  <a:close/>
                </a:path>
              </a:pathLst>
            </a:custGeom>
            <a:blipFill>
              <a:blip r:embed="rId2"/>
              <a:stretch>
                <a:fillRect/>
              </a:stretch>
            </a:blipFill>
          </p:spPr>
        </p:sp>
      </p:grpSp>
      <p:grpSp>
        <p:nvGrpSpPr>
          <p:cNvPr id="7" name="Group 7"/>
          <p:cNvGrpSpPr/>
          <p:nvPr/>
        </p:nvGrpSpPr>
        <p:grpSpPr>
          <a:xfrm rot="-7917966">
            <a:off x="15053898" y="-988947"/>
            <a:ext cx="4410804" cy="4603802"/>
            <a:chOff x="0" y="0"/>
            <a:chExt cx="5881072" cy="6138403"/>
          </a:xfrm>
        </p:grpSpPr>
        <p:sp>
          <p:nvSpPr>
            <p:cNvPr id="8" name="Freeform 8"/>
            <p:cNvSpPr/>
            <p:nvPr/>
          </p:nvSpPr>
          <p:spPr>
            <a:xfrm rot="-5751394">
              <a:off x="1827044" y="3323439"/>
              <a:ext cx="2226983" cy="3098411"/>
            </a:xfrm>
            <a:custGeom>
              <a:avLst/>
              <a:gdLst/>
              <a:ahLst/>
              <a:cxnLst/>
              <a:rect l="l" t="t" r="r" b="b"/>
              <a:pathLst>
                <a:path w="2226983" h="3098411">
                  <a:moveTo>
                    <a:pt x="0" y="0"/>
                  </a:moveTo>
                  <a:lnTo>
                    <a:pt x="2226984" y="0"/>
                  </a:lnTo>
                  <a:lnTo>
                    <a:pt x="2226984" y="3098411"/>
                  </a:lnTo>
                  <a:lnTo>
                    <a:pt x="0" y="3098411"/>
                  </a:lnTo>
                  <a:lnTo>
                    <a:pt x="0" y="0"/>
                  </a:lnTo>
                  <a:close/>
                </a:path>
              </a:pathLst>
            </a:custGeom>
            <a:blipFill>
              <a:blip r:embed="rId2"/>
              <a:stretch>
                <a:fillRect/>
              </a:stretch>
            </a:blipFill>
          </p:spPr>
        </p:sp>
        <p:sp>
          <p:nvSpPr>
            <p:cNvPr id="9" name="Freeform 9"/>
            <p:cNvSpPr/>
            <p:nvPr/>
          </p:nvSpPr>
          <p:spPr>
            <a:xfrm rot="-3287833">
              <a:off x="1224267" y="391070"/>
              <a:ext cx="3432538" cy="4775706"/>
            </a:xfrm>
            <a:custGeom>
              <a:avLst/>
              <a:gdLst/>
              <a:ahLst/>
              <a:cxnLst/>
              <a:rect l="l" t="t" r="r" b="b"/>
              <a:pathLst>
                <a:path w="3432538" h="4775706">
                  <a:moveTo>
                    <a:pt x="0" y="0"/>
                  </a:moveTo>
                  <a:lnTo>
                    <a:pt x="3432538" y="0"/>
                  </a:lnTo>
                  <a:lnTo>
                    <a:pt x="3432538" y="4775706"/>
                  </a:lnTo>
                  <a:lnTo>
                    <a:pt x="0" y="4775706"/>
                  </a:lnTo>
                  <a:lnTo>
                    <a:pt x="0" y="0"/>
                  </a:lnTo>
                  <a:close/>
                </a:path>
              </a:pathLst>
            </a:custGeom>
            <a:blipFill>
              <a:blip r:embed="rId2"/>
              <a:stretch>
                <a:fillRect/>
              </a:stretch>
            </a:blipFill>
          </p:spPr>
        </p:sp>
      </p:grpSp>
      <p:sp>
        <p:nvSpPr>
          <p:cNvPr id="10" name="Freeform 10"/>
          <p:cNvSpPr/>
          <p:nvPr/>
        </p:nvSpPr>
        <p:spPr>
          <a:xfrm rot="-2937885">
            <a:off x="15551213" y="6881832"/>
            <a:ext cx="3416173" cy="4752937"/>
          </a:xfrm>
          <a:custGeom>
            <a:avLst/>
            <a:gdLst/>
            <a:ahLst/>
            <a:cxnLst/>
            <a:rect l="l" t="t" r="r" b="b"/>
            <a:pathLst>
              <a:path w="3416173" h="4752937">
                <a:moveTo>
                  <a:pt x="0" y="0"/>
                </a:moveTo>
                <a:lnTo>
                  <a:pt x="3416174" y="0"/>
                </a:lnTo>
                <a:lnTo>
                  <a:pt x="3416174" y="4752936"/>
                </a:lnTo>
                <a:lnTo>
                  <a:pt x="0" y="4752936"/>
                </a:lnTo>
                <a:lnTo>
                  <a:pt x="0" y="0"/>
                </a:lnTo>
                <a:close/>
              </a:path>
            </a:pathLst>
          </a:custGeom>
          <a:blipFill>
            <a:blip r:embed="rId2"/>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254" t="-15179" r="-6805" b="-15179"/>
            </a:stretch>
          </a:blipFill>
        </p:spPr>
      </p:sp>
      <p:sp>
        <p:nvSpPr>
          <p:cNvPr id="3" name="Freeform 3"/>
          <p:cNvSpPr/>
          <p:nvPr/>
        </p:nvSpPr>
        <p:spPr>
          <a:xfrm rot="-5751394">
            <a:off x="17052638" y="9423316"/>
            <a:ext cx="1445450" cy="2011060"/>
          </a:xfrm>
          <a:custGeom>
            <a:avLst/>
            <a:gdLst/>
            <a:ahLst/>
            <a:cxnLst/>
            <a:rect l="l" t="t" r="r" b="b"/>
            <a:pathLst>
              <a:path w="1445450" h="2011060">
                <a:moveTo>
                  <a:pt x="0" y="0"/>
                </a:moveTo>
                <a:lnTo>
                  <a:pt x="1445449" y="0"/>
                </a:lnTo>
                <a:lnTo>
                  <a:pt x="1445449" y="2011060"/>
                </a:lnTo>
                <a:lnTo>
                  <a:pt x="0" y="2011060"/>
                </a:lnTo>
                <a:lnTo>
                  <a:pt x="0" y="0"/>
                </a:lnTo>
                <a:close/>
              </a:path>
            </a:pathLst>
          </a:custGeom>
          <a:blipFill>
            <a:blip r:embed="rId3"/>
            <a:stretch>
              <a:fillRect/>
            </a:stretch>
          </a:blipFill>
        </p:spPr>
      </p:sp>
      <p:grpSp>
        <p:nvGrpSpPr>
          <p:cNvPr id="4" name="Group 4"/>
          <p:cNvGrpSpPr/>
          <p:nvPr/>
        </p:nvGrpSpPr>
        <p:grpSpPr>
          <a:xfrm>
            <a:off x="-4471039" y="-557855"/>
            <a:ext cx="10545386" cy="11402710"/>
            <a:chOff x="0" y="0"/>
            <a:chExt cx="2777386" cy="3003183"/>
          </a:xfrm>
        </p:grpSpPr>
        <p:sp>
          <p:nvSpPr>
            <p:cNvPr id="5" name="Freeform 5"/>
            <p:cNvSpPr/>
            <p:nvPr/>
          </p:nvSpPr>
          <p:spPr>
            <a:xfrm>
              <a:off x="0" y="0"/>
              <a:ext cx="2777386" cy="3003183"/>
            </a:xfrm>
            <a:custGeom>
              <a:avLst/>
              <a:gdLst/>
              <a:ahLst/>
              <a:cxnLst/>
              <a:rect l="l" t="t" r="r" b="b"/>
              <a:pathLst>
                <a:path w="2777386" h="3003183">
                  <a:moveTo>
                    <a:pt x="33037" y="0"/>
                  </a:moveTo>
                  <a:lnTo>
                    <a:pt x="2744349" y="0"/>
                  </a:lnTo>
                  <a:cubicBezTo>
                    <a:pt x="2753111" y="0"/>
                    <a:pt x="2761514" y="3481"/>
                    <a:pt x="2767709" y="9676"/>
                  </a:cubicBezTo>
                  <a:cubicBezTo>
                    <a:pt x="2773905" y="15872"/>
                    <a:pt x="2777386" y="24275"/>
                    <a:pt x="2777386" y="33037"/>
                  </a:cubicBezTo>
                  <a:lnTo>
                    <a:pt x="2777386" y="2970146"/>
                  </a:lnTo>
                  <a:cubicBezTo>
                    <a:pt x="2777386" y="2988392"/>
                    <a:pt x="2762595" y="3003183"/>
                    <a:pt x="2744349" y="3003183"/>
                  </a:cubicBezTo>
                  <a:lnTo>
                    <a:pt x="33037" y="3003183"/>
                  </a:lnTo>
                  <a:cubicBezTo>
                    <a:pt x="24275" y="3003183"/>
                    <a:pt x="15872" y="2999702"/>
                    <a:pt x="9676" y="2993506"/>
                  </a:cubicBezTo>
                  <a:cubicBezTo>
                    <a:pt x="3481" y="2987311"/>
                    <a:pt x="0" y="2978908"/>
                    <a:pt x="0" y="2970146"/>
                  </a:cubicBezTo>
                  <a:lnTo>
                    <a:pt x="0" y="33037"/>
                  </a:lnTo>
                  <a:cubicBezTo>
                    <a:pt x="0" y="24275"/>
                    <a:pt x="3481" y="15872"/>
                    <a:pt x="9676" y="9676"/>
                  </a:cubicBezTo>
                  <a:cubicBezTo>
                    <a:pt x="15872" y="3481"/>
                    <a:pt x="24275" y="0"/>
                    <a:pt x="33037" y="0"/>
                  </a:cubicBezTo>
                  <a:close/>
                </a:path>
              </a:pathLst>
            </a:custGeom>
            <a:solidFill>
              <a:srgbClr val="D4C3B2"/>
            </a:solidFill>
          </p:spPr>
        </p:sp>
        <p:sp>
          <p:nvSpPr>
            <p:cNvPr id="6" name="TextBox 6"/>
            <p:cNvSpPr txBox="1"/>
            <p:nvPr/>
          </p:nvSpPr>
          <p:spPr>
            <a:xfrm>
              <a:off x="0" y="-38100"/>
              <a:ext cx="2777386" cy="3041283"/>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6327376" y="233781"/>
            <a:ext cx="11769943" cy="12111903"/>
          </a:xfrm>
          <a:prstGeom prst="rect">
            <a:avLst/>
          </a:prstGeom>
        </p:spPr>
        <p:txBody>
          <a:bodyPr lIns="0" tIns="0" rIns="0" bIns="0" rtlCol="0" anchor="t">
            <a:spAutoFit/>
          </a:bodyPr>
          <a:lstStyle/>
          <a:p>
            <a:pPr algn="just">
              <a:lnSpc>
                <a:spcPts val="3889"/>
              </a:lnSpc>
            </a:pPr>
            <a:r>
              <a:rPr lang="en-US" sz="2778">
                <a:solidFill>
                  <a:srgbClr val="5B544C"/>
                </a:solidFill>
                <a:latin typeface="Boriboon"/>
              </a:rPr>
              <a:t>To improve Crop Yield is the main target of farmers but due to some diseases which exists in crops and leafs the yield of crop is affected. Which can be a great loss to farmers. Building an ANN model which can help recognize disease in crops can be helpful to farmers to cure it as early as possible. In some cases it is not possible to identify leaf infections with naked eyes in that cases this model can be beneficial to farmers which can accurately identify disease in Rice Leafs. </a:t>
            </a:r>
          </a:p>
          <a:p>
            <a:pPr algn="just">
              <a:lnSpc>
                <a:spcPts val="3889"/>
              </a:lnSpc>
            </a:pPr>
            <a:endParaRPr lang="en-US" sz="2778">
              <a:solidFill>
                <a:srgbClr val="5B544C"/>
              </a:solidFill>
              <a:latin typeface="Boriboon"/>
            </a:endParaRPr>
          </a:p>
          <a:p>
            <a:pPr algn="just">
              <a:lnSpc>
                <a:spcPts val="3889"/>
              </a:lnSpc>
            </a:pPr>
            <a:endParaRPr lang="en-US" sz="2778">
              <a:solidFill>
                <a:srgbClr val="5B544C"/>
              </a:solidFill>
              <a:latin typeface="Boriboon"/>
            </a:endParaRPr>
          </a:p>
          <a:p>
            <a:pPr algn="just">
              <a:lnSpc>
                <a:spcPts val="3889"/>
              </a:lnSpc>
            </a:pPr>
            <a:endParaRPr lang="en-US" sz="2778">
              <a:solidFill>
                <a:srgbClr val="5B544C"/>
              </a:solidFill>
              <a:latin typeface="Boriboon"/>
            </a:endParaRPr>
          </a:p>
          <a:p>
            <a:pPr algn="just">
              <a:lnSpc>
                <a:spcPts val="3889"/>
              </a:lnSpc>
            </a:pPr>
            <a:endParaRPr lang="en-US" sz="2778">
              <a:solidFill>
                <a:srgbClr val="5B544C"/>
              </a:solidFill>
              <a:latin typeface="Boriboon"/>
            </a:endParaRPr>
          </a:p>
          <a:p>
            <a:pPr algn="just">
              <a:lnSpc>
                <a:spcPts val="3889"/>
              </a:lnSpc>
            </a:pPr>
            <a:r>
              <a:rPr lang="en-US" sz="2778">
                <a:solidFill>
                  <a:srgbClr val="5B544C"/>
                </a:solidFill>
                <a:latin typeface="Boriboon"/>
              </a:rPr>
              <a:t>Creating an ANN (Artificial Neural Network) model for rice leaf disease detection and diagnosis provides an enormous opportunity to transform agricultural methods. The goal of this research is to build an advanced artificial neural network (ANN) architecture that can precisely identify healthy leaves from diseased ones in images of rice leaves, including brown spot, blast, and bacterial blight. The model will be trained on an extensive set of labelled rice leaf photos. In addition, the artificial neural network (ANN) model will be real-time processing adjusted to facilitate rapid choices in the field. This project aims to provide farmers with an effective tool allowing early disease identification by utilizing ANN technology. This will allow for timely actions, which will eventually improve agricultural productivity and food security."</a:t>
            </a:r>
          </a:p>
          <a:p>
            <a:pPr algn="just">
              <a:lnSpc>
                <a:spcPts val="3889"/>
              </a:lnSpc>
            </a:pPr>
            <a:endParaRPr lang="en-US" sz="2778">
              <a:solidFill>
                <a:srgbClr val="5B544C"/>
              </a:solidFill>
              <a:latin typeface="Boriboon"/>
            </a:endParaRPr>
          </a:p>
          <a:p>
            <a:pPr algn="just">
              <a:lnSpc>
                <a:spcPts val="3889"/>
              </a:lnSpc>
            </a:pPr>
            <a:endParaRPr lang="en-US" sz="2778">
              <a:solidFill>
                <a:srgbClr val="5B544C"/>
              </a:solidFill>
              <a:latin typeface="Boriboon"/>
            </a:endParaRPr>
          </a:p>
          <a:p>
            <a:pPr algn="just">
              <a:lnSpc>
                <a:spcPts val="3889"/>
              </a:lnSpc>
            </a:pPr>
            <a:endParaRPr lang="en-US" sz="2778">
              <a:solidFill>
                <a:srgbClr val="5B544C"/>
              </a:solidFill>
              <a:latin typeface="Boriboon"/>
            </a:endParaRPr>
          </a:p>
          <a:p>
            <a:pPr algn="just">
              <a:lnSpc>
                <a:spcPts val="3889"/>
              </a:lnSpc>
            </a:pPr>
            <a:endParaRPr lang="en-US" sz="2778">
              <a:solidFill>
                <a:srgbClr val="5B544C"/>
              </a:solidFill>
              <a:latin typeface="Boriboon"/>
            </a:endParaRPr>
          </a:p>
          <a:p>
            <a:pPr>
              <a:lnSpc>
                <a:spcPts val="3889"/>
              </a:lnSpc>
            </a:pPr>
            <a:endParaRPr lang="en-US" sz="2778">
              <a:solidFill>
                <a:srgbClr val="5B544C"/>
              </a:solidFill>
              <a:latin typeface="Boriboon"/>
            </a:endParaRPr>
          </a:p>
        </p:txBody>
      </p:sp>
      <p:sp>
        <p:nvSpPr>
          <p:cNvPr id="8" name="TextBox 8"/>
          <p:cNvSpPr txBox="1"/>
          <p:nvPr/>
        </p:nvSpPr>
        <p:spPr>
          <a:xfrm>
            <a:off x="-232010" y="433806"/>
            <a:ext cx="7022784" cy="5484089"/>
          </a:xfrm>
          <a:prstGeom prst="rect">
            <a:avLst/>
          </a:prstGeom>
        </p:spPr>
        <p:txBody>
          <a:bodyPr lIns="0" tIns="0" rIns="0" bIns="0" rtlCol="0" anchor="t">
            <a:spAutoFit/>
          </a:bodyPr>
          <a:lstStyle/>
          <a:p>
            <a:pPr algn="ctr">
              <a:lnSpc>
                <a:spcPts val="4317"/>
              </a:lnSpc>
            </a:pPr>
            <a:r>
              <a:rPr lang="en-US" sz="5020">
                <a:solidFill>
                  <a:srgbClr val="5B544C"/>
                </a:solidFill>
                <a:latin typeface="Adirek Sans Heavy"/>
              </a:rPr>
              <a:t>PROBLEM STATEMENT:</a:t>
            </a:r>
          </a:p>
          <a:p>
            <a:pPr algn="ctr">
              <a:lnSpc>
                <a:spcPts val="4317"/>
              </a:lnSpc>
            </a:pPr>
            <a:r>
              <a:rPr lang="en-US" sz="5020">
                <a:solidFill>
                  <a:srgbClr val="5B544C"/>
                </a:solidFill>
                <a:latin typeface="Adirek Sans Heavy"/>
              </a:rPr>
              <a:t> </a:t>
            </a:r>
          </a:p>
          <a:p>
            <a:pPr algn="ctr">
              <a:lnSpc>
                <a:spcPts val="4317"/>
              </a:lnSpc>
            </a:pPr>
            <a:endParaRPr lang="en-US" sz="5020">
              <a:solidFill>
                <a:srgbClr val="5B544C"/>
              </a:solidFill>
              <a:latin typeface="Adirek Sans Heavy"/>
            </a:endParaRPr>
          </a:p>
          <a:p>
            <a:pPr algn="ctr">
              <a:lnSpc>
                <a:spcPts val="4317"/>
              </a:lnSpc>
            </a:pPr>
            <a:endParaRPr lang="en-US" sz="5020">
              <a:solidFill>
                <a:srgbClr val="5B544C"/>
              </a:solidFill>
              <a:latin typeface="Adirek Sans Heavy"/>
            </a:endParaRPr>
          </a:p>
          <a:p>
            <a:pPr algn="ctr">
              <a:lnSpc>
                <a:spcPts val="4317"/>
              </a:lnSpc>
            </a:pPr>
            <a:endParaRPr lang="en-US" sz="5020">
              <a:solidFill>
                <a:srgbClr val="5B544C"/>
              </a:solidFill>
              <a:latin typeface="Adirek Sans Heavy"/>
            </a:endParaRPr>
          </a:p>
          <a:p>
            <a:pPr algn="ctr">
              <a:lnSpc>
                <a:spcPts val="4317"/>
              </a:lnSpc>
            </a:pPr>
            <a:endParaRPr lang="en-US" sz="5020">
              <a:solidFill>
                <a:srgbClr val="5B544C"/>
              </a:solidFill>
              <a:latin typeface="Adirek Sans Heavy"/>
            </a:endParaRPr>
          </a:p>
          <a:p>
            <a:pPr algn="ctr">
              <a:lnSpc>
                <a:spcPts val="4317"/>
              </a:lnSpc>
            </a:pPr>
            <a:endParaRPr lang="en-US" sz="5020">
              <a:solidFill>
                <a:srgbClr val="5B544C"/>
              </a:solidFill>
              <a:latin typeface="Adirek Sans Heavy"/>
            </a:endParaRPr>
          </a:p>
          <a:p>
            <a:pPr algn="ctr">
              <a:lnSpc>
                <a:spcPts val="4317"/>
              </a:lnSpc>
            </a:pPr>
            <a:endParaRPr lang="en-US" sz="5020">
              <a:solidFill>
                <a:srgbClr val="5B544C"/>
              </a:solidFill>
              <a:latin typeface="Adirek Sans Heavy"/>
            </a:endParaRPr>
          </a:p>
          <a:p>
            <a:pPr algn="ctr">
              <a:lnSpc>
                <a:spcPts val="4317"/>
              </a:lnSpc>
            </a:pPr>
            <a:endParaRPr lang="en-US" sz="5020">
              <a:solidFill>
                <a:srgbClr val="5B544C"/>
              </a:solidFill>
              <a:latin typeface="Adirek Sans Heavy"/>
            </a:endParaRPr>
          </a:p>
          <a:p>
            <a:pPr algn="ctr">
              <a:lnSpc>
                <a:spcPts val="4317"/>
              </a:lnSpc>
            </a:pPr>
            <a:r>
              <a:rPr lang="en-US" sz="5020">
                <a:solidFill>
                  <a:srgbClr val="5B544C"/>
                </a:solidFill>
                <a:latin typeface="Adirek Sans Heavy"/>
              </a:rPr>
              <a:t>OBJECTIVE:</a:t>
            </a:r>
          </a:p>
        </p:txBody>
      </p:sp>
      <p:grpSp>
        <p:nvGrpSpPr>
          <p:cNvPr id="9" name="Group 9"/>
          <p:cNvGrpSpPr/>
          <p:nvPr/>
        </p:nvGrpSpPr>
        <p:grpSpPr>
          <a:xfrm rot="2972869">
            <a:off x="-783364" y="7904256"/>
            <a:ext cx="2696432" cy="2814416"/>
            <a:chOff x="0" y="0"/>
            <a:chExt cx="3595243" cy="3752555"/>
          </a:xfrm>
        </p:grpSpPr>
        <p:sp>
          <p:nvSpPr>
            <p:cNvPr id="10" name="Freeform 10"/>
            <p:cNvSpPr/>
            <p:nvPr/>
          </p:nvSpPr>
          <p:spPr>
            <a:xfrm rot="-5751394">
              <a:off x="1116917" y="2031699"/>
              <a:ext cx="1361409" cy="1894134"/>
            </a:xfrm>
            <a:custGeom>
              <a:avLst/>
              <a:gdLst/>
              <a:ahLst/>
              <a:cxnLst/>
              <a:rect l="l" t="t" r="r" b="b"/>
              <a:pathLst>
                <a:path w="1361409" h="1894134">
                  <a:moveTo>
                    <a:pt x="0" y="0"/>
                  </a:moveTo>
                  <a:lnTo>
                    <a:pt x="1361409" y="0"/>
                  </a:lnTo>
                  <a:lnTo>
                    <a:pt x="1361409" y="1894134"/>
                  </a:lnTo>
                  <a:lnTo>
                    <a:pt x="0" y="1894134"/>
                  </a:lnTo>
                  <a:lnTo>
                    <a:pt x="0" y="0"/>
                  </a:lnTo>
                  <a:close/>
                </a:path>
              </a:pathLst>
            </a:custGeom>
            <a:blipFill>
              <a:blip r:embed="rId3"/>
              <a:stretch>
                <a:fillRect/>
              </a:stretch>
            </a:blipFill>
          </p:spPr>
        </p:sp>
        <p:sp>
          <p:nvSpPr>
            <p:cNvPr id="11" name="Freeform 11"/>
            <p:cNvSpPr/>
            <p:nvPr/>
          </p:nvSpPr>
          <p:spPr>
            <a:xfrm rot="-3287833">
              <a:off x="748424" y="239071"/>
              <a:ext cx="2098394" cy="2919505"/>
            </a:xfrm>
            <a:custGeom>
              <a:avLst/>
              <a:gdLst/>
              <a:ahLst/>
              <a:cxnLst/>
              <a:rect l="l" t="t" r="r" b="b"/>
              <a:pathLst>
                <a:path w="2098394" h="2919505">
                  <a:moveTo>
                    <a:pt x="0" y="0"/>
                  </a:moveTo>
                  <a:lnTo>
                    <a:pt x="2098394" y="0"/>
                  </a:lnTo>
                  <a:lnTo>
                    <a:pt x="2098394" y="2919505"/>
                  </a:lnTo>
                  <a:lnTo>
                    <a:pt x="0" y="2919505"/>
                  </a:lnTo>
                  <a:lnTo>
                    <a:pt x="0" y="0"/>
                  </a:lnTo>
                  <a:close/>
                </a:path>
              </a:pathLst>
            </a:custGeom>
            <a:blipFill>
              <a:blip r:embed="rId3"/>
              <a:stretch>
                <a:fillRect/>
              </a:stretch>
            </a:blipFill>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254" t="-15179" r="-6805" b="-15179"/>
            </a:stretch>
          </a:blipFill>
        </p:spPr>
      </p:sp>
      <p:grpSp>
        <p:nvGrpSpPr>
          <p:cNvPr id="3" name="Group 3"/>
          <p:cNvGrpSpPr/>
          <p:nvPr/>
        </p:nvGrpSpPr>
        <p:grpSpPr>
          <a:xfrm>
            <a:off x="15765864" y="8065283"/>
            <a:ext cx="3817179" cy="3984202"/>
            <a:chOff x="0" y="0"/>
            <a:chExt cx="5089572" cy="5312270"/>
          </a:xfrm>
        </p:grpSpPr>
        <p:sp>
          <p:nvSpPr>
            <p:cNvPr id="4" name="Freeform 4"/>
            <p:cNvSpPr/>
            <p:nvPr/>
          </p:nvSpPr>
          <p:spPr>
            <a:xfrm rot="-5751394">
              <a:off x="1581153" y="2876156"/>
              <a:ext cx="1927266" cy="2681414"/>
            </a:xfrm>
            <a:custGeom>
              <a:avLst/>
              <a:gdLst/>
              <a:ahLst/>
              <a:cxnLst/>
              <a:rect l="l" t="t" r="r" b="b"/>
              <a:pathLst>
                <a:path w="1927266" h="2681414">
                  <a:moveTo>
                    <a:pt x="0" y="0"/>
                  </a:moveTo>
                  <a:lnTo>
                    <a:pt x="1927266" y="0"/>
                  </a:lnTo>
                  <a:lnTo>
                    <a:pt x="1927266" y="2681413"/>
                  </a:lnTo>
                  <a:lnTo>
                    <a:pt x="0" y="2681413"/>
                  </a:lnTo>
                  <a:lnTo>
                    <a:pt x="0" y="0"/>
                  </a:lnTo>
                  <a:close/>
                </a:path>
              </a:pathLst>
            </a:custGeom>
            <a:blipFill>
              <a:blip r:embed="rId3"/>
              <a:stretch>
                <a:fillRect/>
              </a:stretch>
            </a:blipFill>
          </p:spPr>
        </p:sp>
        <p:sp>
          <p:nvSpPr>
            <p:cNvPr id="5" name="Freeform 5"/>
            <p:cNvSpPr/>
            <p:nvPr/>
          </p:nvSpPr>
          <p:spPr>
            <a:xfrm rot="-3287833">
              <a:off x="1059500" y="338438"/>
              <a:ext cx="2970572" cy="4132970"/>
            </a:xfrm>
            <a:custGeom>
              <a:avLst/>
              <a:gdLst/>
              <a:ahLst/>
              <a:cxnLst/>
              <a:rect l="l" t="t" r="r" b="b"/>
              <a:pathLst>
                <a:path w="2970572" h="4132970">
                  <a:moveTo>
                    <a:pt x="0" y="0"/>
                  </a:moveTo>
                  <a:lnTo>
                    <a:pt x="2970572" y="0"/>
                  </a:lnTo>
                  <a:lnTo>
                    <a:pt x="2970572" y="4132970"/>
                  </a:lnTo>
                  <a:lnTo>
                    <a:pt x="0" y="4132970"/>
                  </a:lnTo>
                  <a:lnTo>
                    <a:pt x="0" y="0"/>
                  </a:lnTo>
                  <a:close/>
                </a:path>
              </a:pathLst>
            </a:custGeom>
            <a:blipFill>
              <a:blip r:embed="rId3"/>
              <a:stretch>
                <a:fillRect/>
              </a:stretch>
            </a:blipFill>
          </p:spPr>
        </p:sp>
      </p:grpSp>
      <p:grpSp>
        <p:nvGrpSpPr>
          <p:cNvPr id="6" name="Group 6"/>
          <p:cNvGrpSpPr/>
          <p:nvPr/>
        </p:nvGrpSpPr>
        <p:grpSpPr>
          <a:xfrm>
            <a:off x="-3974517" y="-488454"/>
            <a:ext cx="10545386" cy="11402710"/>
            <a:chOff x="0" y="0"/>
            <a:chExt cx="2777386" cy="3003183"/>
          </a:xfrm>
        </p:grpSpPr>
        <p:sp>
          <p:nvSpPr>
            <p:cNvPr id="7" name="Freeform 7"/>
            <p:cNvSpPr/>
            <p:nvPr/>
          </p:nvSpPr>
          <p:spPr>
            <a:xfrm>
              <a:off x="0" y="0"/>
              <a:ext cx="2777386" cy="3003183"/>
            </a:xfrm>
            <a:custGeom>
              <a:avLst/>
              <a:gdLst/>
              <a:ahLst/>
              <a:cxnLst/>
              <a:rect l="l" t="t" r="r" b="b"/>
              <a:pathLst>
                <a:path w="2777386" h="3003183">
                  <a:moveTo>
                    <a:pt x="33037" y="0"/>
                  </a:moveTo>
                  <a:lnTo>
                    <a:pt x="2744349" y="0"/>
                  </a:lnTo>
                  <a:cubicBezTo>
                    <a:pt x="2753111" y="0"/>
                    <a:pt x="2761514" y="3481"/>
                    <a:pt x="2767709" y="9676"/>
                  </a:cubicBezTo>
                  <a:cubicBezTo>
                    <a:pt x="2773905" y="15872"/>
                    <a:pt x="2777386" y="24275"/>
                    <a:pt x="2777386" y="33037"/>
                  </a:cubicBezTo>
                  <a:lnTo>
                    <a:pt x="2777386" y="2970146"/>
                  </a:lnTo>
                  <a:cubicBezTo>
                    <a:pt x="2777386" y="2988392"/>
                    <a:pt x="2762595" y="3003183"/>
                    <a:pt x="2744349" y="3003183"/>
                  </a:cubicBezTo>
                  <a:lnTo>
                    <a:pt x="33037" y="3003183"/>
                  </a:lnTo>
                  <a:cubicBezTo>
                    <a:pt x="24275" y="3003183"/>
                    <a:pt x="15872" y="2999702"/>
                    <a:pt x="9676" y="2993506"/>
                  </a:cubicBezTo>
                  <a:cubicBezTo>
                    <a:pt x="3481" y="2987311"/>
                    <a:pt x="0" y="2978908"/>
                    <a:pt x="0" y="2970146"/>
                  </a:cubicBezTo>
                  <a:lnTo>
                    <a:pt x="0" y="33037"/>
                  </a:lnTo>
                  <a:cubicBezTo>
                    <a:pt x="0" y="24275"/>
                    <a:pt x="3481" y="15872"/>
                    <a:pt x="9676" y="9676"/>
                  </a:cubicBezTo>
                  <a:cubicBezTo>
                    <a:pt x="15872" y="3481"/>
                    <a:pt x="24275" y="0"/>
                    <a:pt x="33037" y="0"/>
                  </a:cubicBezTo>
                  <a:close/>
                </a:path>
              </a:pathLst>
            </a:custGeom>
            <a:solidFill>
              <a:srgbClr val="F7EDE3"/>
            </a:solidFill>
          </p:spPr>
        </p:sp>
        <p:sp>
          <p:nvSpPr>
            <p:cNvPr id="8" name="TextBox 8"/>
            <p:cNvSpPr txBox="1"/>
            <p:nvPr/>
          </p:nvSpPr>
          <p:spPr>
            <a:xfrm>
              <a:off x="0" y="-38100"/>
              <a:ext cx="2777386" cy="3041283"/>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rot="2429345">
            <a:off x="-695825" y="8201731"/>
            <a:ext cx="2704790" cy="2823140"/>
            <a:chOff x="0" y="0"/>
            <a:chExt cx="3606387" cy="3764187"/>
          </a:xfrm>
        </p:grpSpPr>
        <p:sp>
          <p:nvSpPr>
            <p:cNvPr id="10" name="Freeform 10"/>
            <p:cNvSpPr/>
            <p:nvPr/>
          </p:nvSpPr>
          <p:spPr>
            <a:xfrm rot="-5751394">
              <a:off x="1120379" y="2037996"/>
              <a:ext cx="1365629" cy="1900005"/>
            </a:xfrm>
            <a:custGeom>
              <a:avLst/>
              <a:gdLst/>
              <a:ahLst/>
              <a:cxnLst/>
              <a:rect l="l" t="t" r="r" b="b"/>
              <a:pathLst>
                <a:path w="1365629" h="1900005">
                  <a:moveTo>
                    <a:pt x="0" y="0"/>
                  </a:moveTo>
                  <a:lnTo>
                    <a:pt x="1365629" y="0"/>
                  </a:lnTo>
                  <a:lnTo>
                    <a:pt x="1365629" y="1900006"/>
                  </a:lnTo>
                  <a:lnTo>
                    <a:pt x="0" y="1900006"/>
                  </a:lnTo>
                  <a:lnTo>
                    <a:pt x="0" y="0"/>
                  </a:lnTo>
                  <a:close/>
                </a:path>
              </a:pathLst>
            </a:custGeom>
            <a:blipFill>
              <a:blip r:embed="rId3"/>
              <a:stretch>
                <a:fillRect/>
              </a:stretch>
            </a:blipFill>
          </p:spPr>
        </p:sp>
        <p:sp>
          <p:nvSpPr>
            <p:cNvPr id="11" name="Freeform 11"/>
            <p:cNvSpPr/>
            <p:nvPr/>
          </p:nvSpPr>
          <p:spPr>
            <a:xfrm rot="-3287833">
              <a:off x="750744" y="239812"/>
              <a:ext cx="2104899" cy="2928555"/>
            </a:xfrm>
            <a:custGeom>
              <a:avLst/>
              <a:gdLst/>
              <a:ahLst/>
              <a:cxnLst/>
              <a:rect l="l" t="t" r="r" b="b"/>
              <a:pathLst>
                <a:path w="2104899" h="2928555">
                  <a:moveTo>
                    <a:pt x="0" y="0"/>
                  </a:moveTo>
                  <a:lnTo>
                    <a:pt x="2104899" y="0"/>
                  </a:lnTo>
                  <a:lnTo>
                    <a:pt x="2104899" y="2928554"/>
                  </a:lnTo>
                  <a:lnTo>
                    <a:pt x="0" y="2928554"/>
                  </a:lnTo>
                  <a:lnTo>
                    <a:pt x="0" y="0"/>
                  </a:lnTo>
                  <a:close/>
                </a:path>
              </a:pathLst>
            </a:custGeom>
            <a:blipFill>
              <a:blip r:embed="rId3"/>
              <a:stretch>
                <a:fillRect/>
              </a:stretch>
            </a:blipFill>
          </p:spPr>
        </p:sp>
      </p:grpSp>
      <p:sp>
        <p:nvSpPr>
          <p:cNvPr id="12" name="TextBox 12"/>
          <p:cNvSpPr txBox="1"/>
          <p:nvPr/>
        </p:nvSpPr>
        <p:spPr>
          <a:xfrm>
            <a:off x="6893783" y="1636161"/>
            <a:ext cx="11209535" cy="7184390"/>
          </a:xfrm>
          <a:prstGeom prst="rect">
            <a:avLst/>
          </a:prstGeom>
        </p:spPr>
        <p:txBody>
          <a:bodyPr lIns="0" tIns="0" rIns="0" bIns="0" rtlCol="0" anchor="t">
            <a:spAutoFit/>
          </a:bodyPr>
          <a:lstStyle/>
          <a:p>
            <a:pPr>
              <a:lnSpc>
                <a:spcPts val="4060"/>
              </a:lnSpc>
            </a:pPr>
            <a:r>
              <a:rPr lang="en-US" sz="2900">
                <a:solidFill>
                  <a:srgbClr val="5B544C"/>
                </a:solidFill>
                <a:latin typeface="Boriboon"/>
              </a:rPr>
              <a:t>Dataset for Rice Leafs Disease Detection is taken from Kaggle. Below is given the link for Train and Validation set of data which has total six types of disease classification which are healthy, brown spot, leaf blast, leaf scald, bacterial leaf blight and narrow brown spot, In given dataset there are 2100 training data in which each training category contains 350 images and there are 528 validation data images in which each validation category contains 88 images. </a:t>
            </a:r>
          </a:p>
          <a:p>
            <a:pPr>
              <a:lnSpc>
                <a:spcPts val="4060"/>
              </a:lnSpc>
            </a:pPr>
            <a:r>
              <a:rPr lang="en-US" sz="2900" u="sng">
                <a:solidFill>
                  <a:srgbClr val="5B544C"/>
                </a:solidFill>
                <a:latin typeface="Boriboon"/>
                <a:hlinkClick r:id="rId4" tooltip="https://www.kaggle.com/datasets/dedeikhsandwisaputra/rice-leafs-disease-dataset"/>
              </a:rPr>
              <a:t>https://www.kaggle.com/datasets/dedeikhsandwisaputra/rice-leafs-disease-dataset</a:t>
            </a:r>
          </a:p>
          <a:p>
            <a:pPr>
              <a:lnSpc>
                <a:spcPts val="4060"/>
              </a:lnSpc>
            </a:pPr>
            <a:endParaRPr lang="en-US" sz="2900" u="sng">
              <a:solidFill>
                <a:srgbClr val="5B544C"/>
              </a:solidFill>
              <a:latin typeface="Boriboon"/>
              <a:hlinkClick r:id="rId4" tooltip="https://www.kaggle.com/datasets/dedeikhsandwisaputra/rice-leafs-disease-dataset"/>
            </a:endParaRPr>
          </a:p>
          <a:p>
            <a:pPr>
              <a:lnSpc>
                <a:spcPts val="4060"/>
              </a:lnSpc>
            </a:pPr>
            <a:r>
              <a:rPr lang="en-US" sz="2900">
                <a:solidFill>
                  <a:srgbClr val="5B544C"/>
                </a:solidFill>
                <a:latin typeface="Boriboon"/>
              </a:rPr>
              <a:t>For testing the model on unseen data testing set from another dataset is taken from kaggle named rice leaf disease dataset. Which contains 6 categories of disease same as training and validation data.</a:t>
            </a:r>
          </a:p>
          <a:p>
            <a:pPr>
              <a:lnSpc>
                <a:spcPts val="4060"/>
              </a:lnSpc>
            </a:pPr>
            <a:r>
              <a:rPr lang="en-US" sz="2900" u="sng">
                <a:solidFill>
                  <a:srgbClr val="5B544C"/>
                </a:solidFill>
                <a:latin typeface="Boriboon"/>
                <a:hlinkClick r:id="rId5" tooltip="https://www.kaggle.com/datasets/raihan150146/rice-leaf-diseases-dataset/"/>
              </a:rPr>
              <a:t>https://www.kaggle.com/datasets/raihan150146/rice-leaf-diseases-dataset\</a:t>
            </a:r>
          </a:p>
          <a:p>
            <a:pPr>
              <a:lnSpc>
                <a:spcPts val="4060"/>
              </a:lnSpc>
            </a:pPr>
            <a:endParaRPr lang="en-US" sz="2900" u="sng">
              <a:solidFill>
                <a:srgbClr val="5B544C"/>
              </a:solidFill>
              <a:latin typeface="Boriboon"/>
              <a:hlinkClick r:id="rId5" tooltip="https://www.kaggle.com/datasets/raihan150146/rice-leaf-diseases-dataset/"/>
            </a:endParaRPr>
          </a:p>
        </p:txBody>
      </p:sp>
      <p:sp>
        <p:nvSpPr>
          <p:cNvPr id="13" name="TextBox 13"/>
          <p:cNvSpPr txBox="1"/>
          <p:nvPr/>
        </p:nvSpPr>
        <p:spPr>
          <a:xfrm>
            <a:off x="151364" y="1675815"/>
            <a:ext cx="6160044" cy="800229"/>
          </a:xfrm>
          <a:prstGeom prst="rect">
            <a:avLst/>
          </a:prstGeom>
        </p:spPr>
        <p:txBody>
          <a:bodyPr lIns="0" tIns="0" rIns="0" bIns="0" rtlCol="0" anchor="t">
            <a:spAutoFit/>
          </a:bodyPr>
          <a:lstStyle/>
          <a:p>
            <a:pPr algn="ctr">
              <a:lnSpc>
                <a:spcPts val="5726"/>
              </a:lnSpc>
            </a:pPr>
            <a:r>
              <a:rPr lang="en-US" sz="6658">
                <a:solidFill>
                  <a:srgbClr val="5B544C"/>
                </a:solidFill>
                <a:latin typeface="Adirek Sans Heavy"/>
              </a:rPr>
              <a:t>DATA COLLECTION: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254" t="-15179" r="-6805" b="-15179"/>
            </a:stretch>
          </a:blipFill>
        </p:spPr>
      </p:sp>
      <p:sp>
        <p:nvSpPr>
          <p:cNvPr id="3" name="Freeform 3"/>
          <p:cNvSpPr/>
          <p:nvPr/>
        </p:nvSpPr>
        <p:spPr>
          <a:xfrm rot="2764567">
            <a:off x="-433539" y="9061048"/>
            <a:ext cx="1299706" cy="2560996"/>
          </a:xfrm>
          <a:custGeom>
            <a:avLst/>
            <a:gdLst/>
            <a:ahLst/>
            <a:cxnLst/>
            <a:rect l="l" t="t" r="r" b="b"/>
            <a:pathLst>
              <a:path w="1299706" h="2560996">
                <a:moveTo>
                  <a:pt x="0" y="0"/>
                </a:moveTo>
                <a:lnTo>
                  <a:pt x="1299706" y="0"/>
                </a:lnTo>
                <a:lnTo>
                  <a:pt x="1299706" y="2560996"/>
                </a:lnTo>
                <a:lnTo>
                  <a:pt x="0" y="2560996"/>
                </a:lnTo>
                <a:lnTo>
                  <a:pt x="0" y="0"/>
                </a:lnTo>
                <a:close/>
              </a:path>
            </a:pathLst>
          </a:custGeom>
          <a:blipFill>
            <a:blip r:embed="rId3"/>
            <a:stretch>
              <a:fillRect/>
            </a:stretch>
          </a:blipFill>
        </p:spPr>
      </p:sp>
      <p:sp>
        <p:nvSpPr>
          <p:cNvPr id="4" name="Freeform 4"/>
          <p:cNvSpPr/>
          <p:nvPr/>
        </p:nvSpPr>
        <p:spPr>
          <a:xfrm>
            <a:off x="876604" y="2088507"/>
            <a:ext cx="5140771" cy="2891684"/>
          </a:xfrm>
          <a:custGeom>
            <a:avLst/>
            <a:gdLst/>
            <a:ahLst/>
            <a:cxnLst/>
            <a:rect l="l" t="t" r="r" b="b"/>
            <a:pathLst>
              <a:path w="5140771" h="2891684">
                <a:moveTo>
                  <a:pt x="0" y="0"/>
                </a:moveTo>
                <a:lnTo>
                  <a:pt x="5140771" y="0"/>
                </a:lnTo>
                <a:lnTo>
                  <a:pt x="5140771" y="2891683"/>
                </a:lnTo>
                <a:lnTo>
                  <a:pt x="0" y="2891683"/>
                </a:lnTo>
                <a:lnTo>
                  <a:pt x="0" y="0"/>
                </a:lnTo>
                <a:close/>
              </a:path>
            </a:pathLst>
          </a:custGeom>
          <a:blipFill>
            <a:blip r:embed="rId4"/>
            <a:stretch>
              <a:fillRect/>
            </a:stretch>
          </a:blipFill>
        </p:spPr>
      </p:sp>
      <p:sp>
        <p:nvSpPr>
          <p:cNvPr id="5" name="Freeform 5"/>
          <p:cNvSpPr/>
          <p:nvPr/>
        </p:nvSpPr>
        <p:spPr>
          <a:xfrm>
            <a:off x="831038" y="5825642"/>
            <a:ext cx="5186337" cy="2917314"/>
          </a:xfrm>
          <a:custGeom>
            <a:avLst/>
            <a:gdLst/>
            <a:ahLst/>
            <a:cxnLst/>
            <a:rect l="l" t="t" r="r" b="b"/>
            <a:pathLst>
              <a:path w="5186337" h="2917314">
                <a:moveTo>
                  <a:pt x="0" y="0"/>
                </a:moveTo>
                <a:lnTo>
                  <a:pt x="5186337" y="0"/>
                </a:lnTo>
                <a:lnTo>
                  <a:pt x="5186337" y="2917315"/>
                </a:lnTo>
                <a:lnTo>
                  <a:pt x="0" y="2917315"/>
                </a:lnTo>
                <a:lnTo>
                  <a:pt x="0" y="0"/>
                </a:lnTo>
                <a:close/>
              </a:path>
            </a:pathLst>
          </a:custGeom>
          <a:blipFill>
            <a:blip r:embed="rId5"/>
            <a:stretch>
              <a:fillRect/>
            </a:stretch>
          </a:blipFill>
        </p:spPr>
      </p:sp>
      <p:sp>
        <p:nvSpPr>
          <p:cNvPr id="6" name="Freeform 6"/>
          <p:cNvSpPr/>
          <p:nvPr/>
        </p:nvSpPr>
        <p:spPr>
          <a:xfrm>
            <a:off x="6780547" y="2088507"/>
            <a:ext cx="5108406" cy="2873478"/>
          </a:xfrm>
          <a:custGeom>
            <a:avLst/>
            <a:gdLst/>
            <a:ahLst/>
            <a:cxnLst/>
            <a:rect l="l" t="t" r="r" b="b"/>
            <a:pathLst>
              <a:path w="5108406" h="2873478">
                <a:moveTo>
                  <a:pt x="0" y="0"/>
                </a:moveTo>
                <a:lnTo>
                  <a:pt x="5108406" y="0"/>
                </a:lnTo>
                <a:lnTo>
                  <a:pt x="5108406" y="2873478"/>
                </a:lnTo>
                <a:lnTo>
                  <a:pt x="0" y="2873478"/>
                </a:lnTo>
                <a:lnTo>
                  <a:pt x="0" y="0"/>
                </a:lnTo>
                <a:close/>
              </a:path>
            </a:pathLst>
          </a:custGeom>
          <a:blipFill>
            <a:blip r:embed="rId6"/>
            <a:stretch>
              <a:fillRect/>
            </a:stretch>
          </a:blipFill>
        </p:spPr>
      </p:sp>
      <p:sp>
        <p:nvSpPr>
          <p:cNvPr id="7" name="Freeform 7"/>
          <p:cNvSpPr/>
          <p:nvPr/>
        </p:nvSpPr>
        <p:spPr>
          <a:xfrm>
            <a:off x="12650953" y="2088507"/>
            <a:ext cx="5108406" cy="2873478"/>
          </a:xfrm>
          <a:custGeom>
            <a:avLst/>
            <a:gdLst/>
            <a:ahLst/>
            <a:cxnLst/>
            <a:rect l="l" t="t" r="r" b="b"/>
            <a:pathLst>
              <a:path w="5108406" h="2873478">
                <a:moveTo>
                  <a:pt x="0" y="0"/>
                </a:moveTo>
                <a:lnTo>
                  <a:pt x="5108405" y="0"/>
                </a:lnTo>
                <a:lnTo>
                  <a:pt x="5108405" y="2873478"/>
                </a:lnTo>
                <a:lnTo>
                  <a:pt x="0" y="2873478"/>
                </a:lnTo>
                <a:lnTo>
                  <a:pt x="0" y="0"/>
                </a:lnTo>
                <a:close/>
              </a:path>
            </a:pathLst>
          </a:custGeom>
          <a:blipFill>
            <a:blip r:embed="rId7"/>
            <a:stretch>
              <a:fillRect/>
            </a:stretch>
          </a:blipFill>
        </p:spPr>
      </p:sp>
      <p:sp>
        <p:nvSpPr>
          <p:cNvPr id="8" name="Freeform 8"/>
          <p:cNvSpPr/>
          <p:nvPr/>
        </p:nvSpPr>
        <p:spPr>
          <a:xfrm>
            <a:off x="6714702" y="5825642"/>
            <a:ext cx="5140771" cy="2891684"/>
          </a:xfrm>
          <a:custGeom>
            <a:avLst/>
            <a:gdLst/>
            <a:ahLst/>
            <a:cxnLst/>
            <a:rect l="l" t="t" r="r" b="b"/>
            <a:pathLst>
              <a:path w="5140771" h="2891684">
                <a:moveTo>
                  <a:pt x="0" y="0"/>
                </a:moveTo>
                <a:lnTo>
                  <a:pt x="5140771" y="0"/>
                </a:lnTo>
                <a:lnTo>
                  <a:pt x="5140771" y="2891684"/>
                </a:lnTo>
                <a:lnTo>
                  <a:pt x="0" y="2891684"/>
                </a:lnTo>
                <a:lnTo>
                  <a:pt x="0" y="0"/>
                </a:lnTo>
                <a:close/>
              </a:path>
            </a:pathLst>
          </a:custGeom>
          <a:blipFill>
            <a:blip r:embed="rId8"/>
            <a:stretch>
              <a:fillRect/>
            </a:stretch>
          </a:blipFill>
        </p:spPr>
      </p:sp>
      <p:sp>
        <p:nvSpPr>
          <p:cNvPr id="9" name="Freeform 9"/>
          <p:cNvSpPr/>
          <p:nvPr/>
        </p:nvSpPr>
        <p:spPr>
          <a:xfrm>
            <a:off x="12550798" y="5800011"/>
            <a:ext cx="5186337" cy="2917314"/>
          </a:xfrm>
          <a:custGeom>
            <a:avLst/>
            <a:gdLst/>
            <a:ahLst/>
            <a:cxnLst/>
            <a:rect l="l" t="t" r="r" b="b"/>
            <a:pathLst>
              <a:path w="5186337" h="2917314">
                <a:moveTo>
                  <a:pt x="0" y="0"/>
                </a:moveTo>
                <a:lnTo>
                  <a:pt x="5186336" y="0"/>
                </a:lnTo>
                <a:lnTo>
                  <a:pt x="5186336" y="2917315"/>
                </a:lnTo>
                <a:lnTo>
                  <a:pt x="0" y="2917315"/>
                </a:lnTo>
                <a:lnTo>
                  <a:pt x="0" y="0"/>
                </a:lnTo>
                <a:close/>
              </a:path>
            </a:pathLst>
          </a:custGeom>
          <a:blipFill>
            <a:blip r:embed="rId9"/>
            <a:stretch>
              <a:fillRect/>
            </a:stretch>
          </a:blipFill>
        </p:spPr>
      </p:sp>
      <p:sp>
        <p:nvSpPr>
          <p:cNvPr id="10" name="TextBox 10"/>
          <p:cNvSpPr txBox="1"/>
          <p:nvPr/>
        </p:nvSpPr>
        <p:spPr>
          <a:xfrm>
            <a:off x="351181" y="511810"/>
            <a:ext cx="5826038" cy="731245"/>
          </a:xfrm>
          <a:prstGeom prst="rect">
            <a:avLst/>
          </a:prstGeom>
        </p:spPr>
        <p:txBody>
          <a:bodyPr lIns="0" tIns="0" rIns="0" bIns="0" rtlCol="0" anchor="t">
            <a:spAutoFit/>
          </a:bodyPr>
          <a:lstStyle/>
          <a:p>
            <a:pPr algn="ctr">
              <a:lnSpc>
                <a:spcPts val="5226"/>
              </a:lnSpc>
            </a:pPr>
            <a:r>
              <a:rPr lang="en-US" sz="6077">
                <a:solidFill>
                  <a:srgbClr val="5B544C"/>
                </a:solidFill>
                <a:latin typeface="Adirek Sans Heavy"/>
              </a:rPr>
              <a:t>PREPROCESSING: </a:t>
            </a:r>
          </a:p>
        </p:txBody>
      </p:sp>
      <p:sp>
        <p:nvSpPr>
          <p:cNvPr id="11" name="TextBox 11"/>
          <p:cNvSpPr txBox="1"/>
          <p:nvPr/>
        </p:nvSpPr>
        <p:spPr>
          <a:xfrm>
            <a:off x="6714702" y="133686"/>
            <a:ext cx="11285619" cy="1362711"/>
          </a:xfrm>
          <a:prstGeom prst="rect">
            <a:avLst/>
          </a:prstGeom>
        </p:spPr>
        <p:txBody>
          <a:bodyPr lIns="0" tIns="0" rIns="0" bIns="0" rtlCol="0" anchor="t">
            <a:spAutoFit/>
          </a:bodyPr>
          <a:lstStyle/>
          <a:p>
            <a:pPr>
              <a:lnSpc>
                <a:spcPts val="3639"/>
              </a:lnSpc>
              <a:spcBef>
                <a:spcPct val="0"/>
              </a:spcBef>
            </a:pPr>
            <a:r>
              <a:rPr lang="en-US" sz="2599">
                <a:solidFill>
                  <a:srgbClr val="5B544C"/>
                </a:solidFill>
                <a:latin typeface="Canva Sans"/>
              </a:rPr>
              <a:t>In this part of the project we perform data cleaning, data visualization and enhancing data in a way which can train the model more efficiently. </a:t>
            </a:r>
          </a:p>
        </p:txBody>
      </p:sp>
      <p:sp>
        <p:nvSpPr>
          <p:cNvPr id="12" name="Freeform 12"/>
          <p:cNvSpPr/>
          <p:nvPr/>
        </p:nvSpPr>
        <p:spPr>
          <a:xfrm rot="2764567">
            <a:off x="1074426" y="9118056"/>
            <a:ext cx="1299706" cy="2560996"/>
          </a:xfrm>
          <a:custGeom>
            <a:avLst/>
            <a:gdLst/>
            <a:ahLst/>
            <a:cxnLst/>
            <a:rect l="l" t="t" r="r" b="b"/>
            <a:pathLst>
              <a:path w="1299706" h="2560996">
                <a:moveTo>
                  <a:pt x="0" y="0"/>
                </a:moveTo>
                <a:lnTo>
                  <a:pt x="1299706" y="0"/>
                </a:lnTo>
                <a:lnTo>
                  <a:pt x="1299706" y="2560996"/>
                </a:lnTo>
                <a:lnTo>
                  <a:pt x="0" y="2560996"/>
                </a:lnTo>
                <a:lnTo>
                  <a:pt x="0" y="0"/>
                </a:lnTo>
                <a:close/>
              </a:path>
            </a:pathLst>
          </a:custGeom>
          <a:blipFill>
            <a:blip r:embed="rId3"/>
            <a:stretch>
              <a:fillRect/>
            </a:stretch>
          </a:blipFill>
        </p:spPr>
      </p:sp>
      <p:sp>
        <p:nvSpPr>
          <p:cNvPr id="13" name="Freeform 13"/>
          <p:cNvSpPr/>
          <p:nvPr/>
        </p:nvSpPr>
        <p:spPr>
          <a:xfrm rot="2764567">
            <a:off x="2614347" y="9118056"/>
            <a:ext cx="1299706" cy="2560996"/>
          </a:xfrm>
          <a:custGeom>
            <a:avLst/>
            <a:gdLst/>
            <a:ahLst/>
            <a:cxnLst/>
            <a:rect l="l" t="t" r="r" b="b"/>
            <a:pathLst>
              <a:path w="1299706" h="2560996">
                <a:moveTo>
                  <a:pt x="0" y="0"/>
                </a:moveTo>
                <a:lnTo>
                  <a:pt x="1299705" y="0"/>
                </a:lnTo>
                <a:lnTo>
                  <a:pt x="1299705" y="2560996"/>
                </a:lnTo>
                <a:lnTo>
                  <a:pt x="0" y="2560996"/>
                </a:lnTo>
                <a:lnTo>
                  <a:pt x="0" y="0"/>
                </a:lnTo>
                <a:close/>
              </a:path>
            </a:pathLst>
          </a:custGeom>
          <a:blipFill>
            <a:blip r:embed="rId3"/>
            <a:stretch>
              <a:fillRect/>
            </a:stretch>
          </a:blipFill>
        </p:spPr>
      </p:sp>
      <p:sp>
        <p:nvSpPr>
          <p:cNvPr id="14" name="Freeform 14"/>
          <p:cNvSpPr/>
          <p:nvPr/>
        </p:nvSpPr>
        <p:spPr>
          <a:xfrm rot="2764567">
            <a:off x="4430529" y="9169983"/>
            <a:ext cx="1299706" cy="2560996"/>
          </a:xfrm>
          <a:custGeom>
            <a:avLst/>
            <a:gdLst/>
            <a:ahLst/>
            <a:cxnLst/>
            <a:rect l="l" t="t" r="r" b="b"/>
            <a:pathLst>
              <a:path w="1299706" h="2560996">
                <a:moveTo>
                  <a:pt x="0" y="0"/>
                </a:moveTo>
                <a:lnTo>
                  <a:pt x="1299706" y="0"/>
                </a:lnTo>
                <a:lnTo>
                  <a:pt x="1299706" y="2560996"/>
                </a:lnTo>
                <a:lnTo>
                  <a:pt x="0" y="2560996"/>
                </a:lnTo>
                <a:lnTo>
                  <a:pt x="0" y="0"/>
                </a:lnTo>
                <a:close/>
              </a:path>
            </a:pathLst>
          </a:custGeom>
          <a:blipFill>
            <a:blip r:embed="rId3"/>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254" t="-15179" r="-6805" b="-15179"/>
            </a:stretch>
          </a:blipFill>
        </p:spPr>
      </p:sp>
      <p:grpSp>
        <p:nvGrpSpPr>
          <p:cNvPr id="3" name="Group 3"/>
          <p:cNvGrpSpPr/>
          <p:nvPr/>
        </p:nvGrpSpPr>
        <p:grpSpPr>
          <a:xfrm>
            <a:off x="-3912625" y="-1884454"/>
            <a:ext cx="10270995" cy="12884478"/>
            <a:chOff x="0" y="0"/>
            <a:chExt cx="2705118" cy="3393443"/>
          </a:xfrm>
        </p:grpSpPr>
        <p:sp>
          <p:nvSpPr>
            <p:cNvPr id="4" name="Freeform 4"/>
            <p:cNvSpPr/>
            <p:nvPr/>
          </p:nvSpPr>
          <p:spPr>
            <a:xfrm>
              <a:off x="0" y="0"/>
              <a:ext cx="2705118" cy="3393443"/>
            </a:xfrm>
            <a:custGeom>
              <a:avLst/>
              <a:gdLst/>
              <a:ahLst/>
              <a:cxnLst/>
              <a:rect l="l" t="t" r="r" b="b"/>
              <a:pathLst>
                <a:path w="2705118" h="3393443">
                  <a:moveTo>
                    <a:pt x="33919" y="0"/>
                  </a:moveTo>
                  <a:lnTo>
                    <a:pt x="2671199" y="0"/>
                  </a:lnTo>
                  <a:cubicBezTo>
                    <a:pt x="2680195" y="0"/>
                    <a:pt x="2688822" y="3574"/>
                    <a:pt x="2695183" y="9935"/>
                  </a:cubicBezTo>
                  <a:cubicBezTo>
                    <a:pt x="2701544" y="16296"/>
                    <a:pt x="2705118" y="24923"/>
                    <a:pt x="2705118" y="33919"/>
                  </a:cubicBezTo>
                  <a:lnTo>
                    <a:pt x="2705118" y="3359524"/>
                  </a:lnTo>
                  <a:cubicBezTo>
                    <a:pt x="2705118" y="3378257"/>
                    <a:pt x="2689932" y="3393443"/>
                    <a:pt x="2671199" y="3393443"/>
                  </a:cubicBezTo>
                  <a:lnTo>
                    <a:pt x="33919" y="3393443"/>
                  </a:lnTo>
                  <a:cubicBezTo>
                    <a:pt x="24923" y="3393443"/>
                    <a:pt x="16296" y="3389869"/>
                    <a:pt x="9935" y="3383508"/>
                  </a:cubicBezTo>
                  <a:cubicBezTo>
                    <a:pt x="3574" y="3377147"/>
                    <a:pt x="0" y="3368520"/>
                    <a:pt x="0" y="3359524"/>
                  </a:cubicBezTo>
                  <a:lnTo>
                    <a:pt x="0" y="33919"/>
                  </a:lnTo>
                  <a:cubicBezTo>
                    <a:pt x="0" y="24923"/>
                    <a:pt x="3574" y="16296"/>
                    <a:pt x="9935" y="9935"/>
                  </a:cubicBezTo>
                  <a:cubicBezTo>
                    <a:pt x="16296" y="3574"/>
                    <a:pt x="24923" y="0"/>
                    <a:pt x="33919" y="0"/>
                  </a:cubicBezTo>
                  <a:close/>
                </a:path>
              </a:pathLst>
            </a:custGeom>
            <a:solidFill>
              <a:srgbClr val="F7EDE3"/>
            </a:solidFill>
          </p:spPr>
        </p:sp>
        <p:sp>
          <p:nvSpPr>
            <p:cNvPr id="5" name="TextBox 5"/>
            <p:cNvSpPr txBox="1"/>
            <p:nvPr/>
          </p:nvSpPr>
          <p:spPr>
            <a:xfrm>
              <a:off x="0" y="-38100"/>
              <a:ext cx="2705118" cy="343154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2764567">
            <a:off x="119037" y="258622"/>
            <a:ext cx="1299706" cy="2560996"/>
          </a:xfrm>
          <a:custGeom>
            <a:avLst/>
            <a:gdLst/>
            <a:ahLst/>
            <a:cxnLst/>
            <a:rect l="l" t="t" r="r" b="b"/>
            <a:pathLst>
              <a:path w="1299706" h="2560996">
                <a:moveTo>
                  <a:pt x="0" y="0"/>
                </a:moveTo>
                <a:lnTo>
                  <a:pt x="1299706" y="0"/>
                </a:lnTo>
                <a:lnTo>
                  <a:pt x="1299706" y="2560997"/>
                </a:lnTo>
                <a:lnTo>
                  <a:pt x="0" y="2560997"/>
                </a:lnTo>
                <a:lnTo>
                  <a:pt x="0" y="0"/>
                </a:lnTo>
                <a:close/>
              </a:path>
            </a:pathLst>
          </a:custGeom>
          <a:blipFill>
            <a:blip r:embed="rId3"/>
            <a:stretch>
              <a:fillRect/>
            </a:stretch>
          </a:blipFill>
        </p:spPr>
      </p:sp>
      <p:sp>
        <p:nvSpPr>
          <p:cNvPr id="7" name="Freeform 7"/>
          <p:cNvSpPr/>
          <p:nvPr/>
        </p:nvSpPr>
        <p:spPr>
          <a:xfrm rot="515678" flipH="1">
            <a:off x="-366385" y="8250993"/>
            <a:ext cx="1679311" cy="3308988"/>
          </a:xfrm>
          <a:custGeom>
            <a:avLst/>
            <a:gdLst/>
            <a:ahLst/>
            <a:cxnLst/>
            <a:rect l="l" t="t" r="r" b="b"/>
            <a:pathLst>
              <a:path w="1679311" h="3308988">
                <a:moveTo>
                  <a:pt x="1679311" y="0"/>
                </a:moveTo>
                <a:lnTo>
                  <a:pt x="0" y="0"/>
                </a:lnTo>
                <a:lnTo>
                  <a:pt x="0" y="3308988"/>
                </a:lnTo>
                <a:lnTo>
                  <a:pt x="1679311" y="3308988"/>
                </a:lnTo>
                <a:lnTo>
                  <a:pt x="1679311" y="0"/>
                </a:lnTo>
                <a:close/>
              </a:path>
            </a:pathLst>
          </a:custGeom>
          <a:blipFill>
            <a:blip r:embed="rId3"/>
            <a:stretch>
              <a:fillRect/>
            </a:stretch>
          </a:blipFill>
        </p:spPr>
      </p:sp>
      <p:sp>
        <p:nvSpPr>
          <p:cNvPr id="8" name="Freeform 8"/>
          <p:cNvSpPr/>
          <p:nvPr/>
        </p:nvSpPr>
        <p:spPr>
          <a:xfrm rot="-2267629">
            <a:off x="17492354" y="8935059"/>
            <a:ext cx="1252117" cy="2467226"/>
          </a:xfrm>
          <a:custGeom>
            <a:avLst/>
            <a:gdLst/>
            <a:ahLst/>
            <a:cxnLst/>
            <a:rect l="l" t="t" r="r" b="b"/>
            <a:pathLst>
              <a:path w="1252117" h="2467226">
                <a:moveTo>
                  <a:pt x="0" y="0"/>
                </a:moveTo>
                <a:lnTo>
                  <a:pt x="1252117" y="0"/>
                </a:lnTo>
                <a:lnTo>
                  <a:pt x="1252117" y="2467226"/>
                </a:lnTo>
                <a:lnTo>
                  <a:pt x="0" y="2467226"/>
                </a:lnTo>
                <a:lnTo>
                  <a:pt x="0" y="0"/>
                </a:lnTo>
                <a:close/>
              </a:path>
            </a:pathLst>
          </a:custGeom>
          <a:blipFill>
            <a:blip r:embed="rId3"/>
            <a:stretch>
              <a:fillRect/>
            </a:stretch>
          </a:blipFill>
        </p:spPr>
      </p:sp>
      <p:sp>
        <p:nvSpPr>
          <p:cNvPr id="9" name="Freeform 9"/>
          <p:cNvSpPr/>
          <p:nvPr/>
        </p:nvSpPr>
        <p:spPr>
          <a:xfrm>
            <a:off x="6589285" y="1539120"/>
            <a:ext cx="11529127" cy="7074987"/>
          </a:xfrm>
          <a:custGeom>
            <a:avLst/>
            <a:gdLst/>
            <a:ahLst/>
            <a:cxnLst/>
            <a:rect l="l" t="t" r="r" b="b"/>
            <a:pathLst>
              <a:path w="11529127" h="7074987">
                <a:moveTo>
                  <a:pt x="0" y="0"/>
                </a:moveTo>
                <a:lnTo>
                  <a:pt x="11529128" y="0"/>
                </a:lnTo>
                <a:lnTo>
                  <a:pt x="11529128" y="7074988"/>
                </a:lnTo>
                <a:lnTo>
                  <a:pt x="0" y="7074988"/>
                </a:lnTo>
                <a:lnTo>
                  <a:pt x="0" y="0"/>
                </a:lnTo>
                <a:close/>
              </a:path>
            </a:pathLst>
          </a:custGeom>
          <a:blipFill>
            <a:blip r:embed="rId4"/>
            <a:stretch>
              <a:fillRect l="-4547" r="-4547"/>
            </a:stretch>
          </a:blipFill>
        </p:spPr>
      </p:sp>
      <p:sp>
        <p:nvSpPr>
          <p:cNvPr id="10" name="TextBox 10"/>
          <p:cNvSpPr txBox="1"/>
          <p:nvPr/>
        </p:nvSpPr>
        <p:spPr>
          <a:xfrm>
            <a:off x="292647" y="2717736"/>
            <a:ext cx="5826038" cy="1390553"/>
          </a:xfrm>
          <a:prstGeom prst="rect">
            <a:avLst/>
          </a:prstGeom>
        </p:spPr>
        <p:txBody>
          <a:bodyPr lIns="0" tIns="0" rIns="0" bIns="0" rtlCol="0" anchor="t">
            <a:spAutoFit/>
          </a:bodyPr>
          <a:lstStyle/>
          <a:p>
            <a:pPr algn="ctr">
              <a:lnSpc>
                <a:spcPts val="5226"/>
              </a:lnSpc>
            </a:pPr>
            <a:r>
              <a:rPr lang="en-US" sz="6077">
                <a:solidFill>
                  <a:srgbClr val="5B544C"/>
                </a:solidFill>
                <a:latin typeface="Adirek Sans Heavy"/>
              </a:rPr>
              <a:t>MODEL ARCHITECTURE</a:t>
            </a:r>
          </a:p>
        </p:txBody>
      </p:sp>
      <p:sp>
        <p:nvSpPr>
          <p:cNvPr id="11" name="TextBox 11"/>
          <p:cNvSpPr txBox="1"/>
          <p:nvPr/>
        </p:nvSpPr>
        <p:spPr>
          <a:xfrm>
            <a:off x="753224" y="4695744"/>
            <a:ext cx="4904885" cy="4265295"/>
          </a:xfrm>
          <a:prstGeom prst="rect">
            <a:avLst/>
          </a:prstGeom>
        </p:spPr>
        <p:txBody>
          <a:bodyPr lIns="0" tIns="0" rIns="0" bIns="0" rtlCol="0" anchor="t">
            <a:spAutoFit/>
          </a:bodyPr>
          <a:lstStyle/>
          <a:p>
            <a:pPr algn="ctr">
              <a:lnSpc>
                <a:spcPts val="3779"/>
              </a:lnSpc>
            </a:pPr>
            <a:r>
              <a:rPr lang="en-US" sz="2699">
                <a:solidFill>
                  <a:srgbClr val="5B544C"/>
                </a:solidFill>
                <a:latin typeface="Boriboon"/>
              </a:rPr>
              <a:t>Convo2D layer, Maxpooling2D layer, Flatten layer, Dense layer are used in this project which includes 4 sequential layers of Convolutional Neural Networks (CNN). </a:t>
            </a:r>
          </a:p>
          <a:p>
            <a:pPr algn="ctr">
              <a:lnSpc>
                <a:spcPts val="3779"/>
              </a:lnSpc>
            </a:pPr>
            <a:r>
              <a:rPr lang="en-US" sz="2699">
                <a:solidFill>
                  <a:srgbClr val="5B544C"/>
                </a:solidFill>
                <a:latin typeface="Boriboon"/>
              </a:rPr>
              <a:t>Relu and softmax are the activation functions used in the model building process.</a:t>
            </a:r>
          </a:p>
          <a:p>
            <a:pPr algn="ctr">
              <a:lnSpc>
                <a:spcPts val="3779"/>
              </a:lnSpc>
            </a:pPr>
            <a:endParaRPr lang="en-US" sz="2699">
              <a:solidFill>
                <a:srgbClr val="5B544C"/>
              </a:solidFill>
              <a:latin typeface="Boriboo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254" t="-15179" r="-6805" b="-15179"/>
            </a:stretch>
          </a:blipFill>
        </p:spPr>
      </p:sp>
      <p:grpSp>
        <p:nvGrpSpPr>
          <p:cNvPr id="3" name="Group 3"/>
          <p:cNvGrpSpPr/>
          <p:nvPr/>
        </p:nvGrpSpPr>
        <p:grpSpPr>
          <a:xfrm>
            <a:off x="-4558171" y="-555948"/>
            <a:ext cx="23282098" cy="2490816"/>
            <a:chOff x="0" y="0"/>
            <a:chExt cx="6131911" cy="656018"/>
          </a:xfrm>
        </p:grpSpPr>
        <p:sp>
          <p:nvSpPr>
            <p:cNvPr id="4" name="Freeform 4"/>
            <p:cNvSpPr/>
            <p:nvPr/>
          </p:nvSpPr>
          <p:spPr>
            <a:xfrm>
              <a:off x="0" y="0"/>
              <a:ext cx="6131911" cy="656018"/>
            </a:xfrm>
            <a:custGeom>
              <a:avLst/>
              <a:gdLst/>
              <a:ahLst/>
              <a:cxnLst/>
              <a:rect l="l" t="t" r="r" b="b"/>
              <a:pathLst>
                <a:path w="6131911" h="656018">
                  <a:moveTo>
                    <a:pt x="14964" y="0"/>
                  </a:moveTo>
                  <a:lnTo>
                    <a:pt x="6116947" y="0"/>
                  </a:lnTo>
                  <a:cubicBezTo>
                    <a:pt x="6125211" y="0"/>
                    <a:pt x="6131911" y="6699"/>
                    <a:pt x="6131911" y="14964"/>
                  </a:cubicBezTo>
                  <a:lnTo>
                    <a:pt x="6131911" y="641054"/>
                  </a:lnTo>
                  <a:cubicBezTo>
                    <a:pt x="6131911" y="645022"/>
                    <a:pt x="6130334" y="648829"/>
                    <a:pt x="6127528" y="651635"/>
                  </a:cubicBezTo>
                  <a:cubicBezTo>
                    <a:pt x="6124722" y="654441"/>
                    <a:pt x="6120916" y="656018"/>
                    <a:pt x="6116947" y="656018"/>
                  </a:cubicBezTo>
                  <a:lnTo>
                    <a:pt x="14964" y="656018"/>
                  </a:lnTo>
                  <a:cubicBezTo>
                    <a:pt x="6699" y="656018"/>
                    <a:pt x="0" y="649318"/>
                    <a:pt x="0" y="641054"/>
                  </a:cubicBezTo>
                  <a:lnTo>
                    <a:pt x="0" y="14964"/>
                  </a:lnTo>
                  <a:cubicBezTo>
                    <a:pt x="0" y="6699"/>
                    <a:pt x="6699" y="0"/>
                    <a:pt x="14964" y="0"/>
                  </a:cubicBezTo>
                  <a:close/>
                </a:path>
              </a:pathLst>
            </a:custGeom>
            <a:solidFill>
              <a:srgbClr val="F7EDE3"/>
            </a:solidFill>
          </p:spPr>
        </p:sp>
        <p:sp>
          <p:nvSpPr>
            <p:cNvPr id="5" name="TextBox 5"/>
            <p:cNvSpPr txBox="1"/>
            <p:nvPr/>
          </p:nvSpPr>
          <p:spPr>
            <a:xfrm>
              <a:off x="0" y="-38100"/>
              <a:ext cx="6131911" cy="694118"/>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10800000" flipH="1" flipV="1">
            <a:off x="16283475" y="8488011"/>
            <a:ext cx="2004525" cy="1798989"/>
          </a:xfrm>
          <a:custGeom>
            <a:avLst/>
            <a:gdLst/>
            <a:ahLst/>
            <a:cxnLst/>
            <a:rect l="l" t="t" r="r" b="b"/>
            <a:pathLst>
              <a:path w="2004525" h="1798989">
                <a:moveTo>
                  <a:pt x="2004525" y="1798989"/>
                </a:moveTo>
                <a:lnTo>
                  <a:pt x="0" y="1798989"/>
                </a:lnTo>
                <a:lnTo>
                  <a:pt x="0" y="0"/>
                </a:lnTo>
                <a:lnTo>
                  <a:pt x="2004525" y="0"/>
                </a:lnTo>
                <a:lnTo>
                  <a:pt x="2004525" y="1798989"/>
                </a:lnTo>
                <a:close/>
              </a:path>
            </a:pathLst>
          </a:custGeom>
          <a:blipFill>
            <a:blip r:embed="rId3"/>
            <a:stretch>
              <a:fillRect b="-22277"/>
            </a:stretch>
          </a:blipFill>
        </p:spPr>
      </p:sp>
      <p:sp>
        <p:nvSpPr>
          <p:cNvPr id="7" name="Freeform 7"/>
          <p:cNvSpPr/>
          <p:nvPr/>
        </p:nvSpPr>
        <p:spPr>
          <a:xfrm>
            <a:off x="1142746" y="3761625"/>
            <a:ext cx="7249848" cy="4117375"/>
          </a:xfrm>
          <a:custGeom>
            <a:avLst/>
            <a:gdLst/>
            <a:ahLst/>
            <a:cxnLst/>
            <a:rect l="l" t="t" r="r" b="b"/>
            <a:pathLst>
              <a:path w="7249848" h="4117375">
                <a:moveTo>
                  <a:pt x="0" y="0"/>
                </a:moveTo>
                <a:lnTo>
                  <a:pt x="7249848" y="0"/>
                </a:lnTo>
                <a:lnTo>
                  <a:pt x="7249848" y="4117375"/>
                </a:lnTo>
                <a:lnTo>
                  <a:pt x="0" y="4117375"/>
                </a:lnTo>
                <a:lnTo>
                  <a:pt x="0" y="0"/>
                </a:lnTo>
                <a:close/>
              </a:path>
            </a:pathLst>
          </a:custGeom>
          <a:blipFill>
            <a:blip r:embed="rId4"/>
            <a:stretch>
              <a:fillRect l="-482" r="-482"/>
            </a:stretch>
          </a:blipFill>
        </p:spPr>
      </p:sp>
      <p:sp>
        <p:nvSpPr>
          <p:cNvPr id="8" name="Freeform 8"/>
          <p:cNvSpPr/>
          <p:nvPr/>
        </p:nvSpPr>
        <p:spPr>
          <a:xfrm>
            <a:off x="9761927" y="3761625"/>
            <a:ext cx="7319778" cy="4117375"/>
          </a:xfrm>
          <a:custGeom>
            <a:avLst/>
            <a:gdLst/>
            <a:ahLst/>
            <a:cxnLst/>
            <a:rect l="l" t="t" r="r" b="b"/>
            <a:pathLst>
              <a:path w="7319778" h="4117375">
                <a:moveTo>
                  <a:pt x="0" y="0"/>
                </a:moveTo>
                <a:lnTo>
                  <a:pt x="7319778" y="0"/>
                </a:lnTo>
                <a:lnTo>
                  <a:pt x="7319778" y="4117375"/>
                </a:lnTo>
                <a:lnTo>
                  <a:pt x="0" y="4117375"/>
                </a:lnTo>
                <a:lnTo>
                  <a:pt x="0" y="0"/>
                </a:lnTo>
                <a:close/>
              </a:path>
            </a:pathLst>
          </a:custGeom>
          <a:blipFill>
            <a:blip r:embed="rId5"/>
            <a:stretch>
              <a:fillRect/>
            </a:stretch>
          </a:blipFill>
        </p:spPr>
      </p:sp>
      <p:sp>
        <p:nvSpPr>
          <p:cNvPr id="9" name="TextBox 9"/>
          <p:cNvSpPr txBox="1"/>
          <p:nvPr/>
        </p:nvSpPr>
        <p:spPr>
          <a:xfrm>
            <a:off x="-1371938" y="683656"/>
            <a:ext cx="7331093" cy="937737"/>
          </a:xfrm>
          <a:prstGeom prst="rect">
            <a:avLst/>
          </a:prstGeom>
        </p:spPr>
        <p:txBody>
          <a:bodyPr lIns="0" tIns="0" rIns="0" bIns="0" rtlCol="0" anchor="t">
            <a:spAutoFit/>
          </a:bodyPr>
          <a:lstStyle/>
          <a:p>
            <a:pPr algn="ctr">
              <a:lnSpc>
                <a:spcPts val="6725"/>
              </a:lnSpc>
            </a:pPr>
            <a:r>
              <a:rPr lang="en-US" sz="7819">
                <a:solidFill>
                  <a:srgbClr val="5B544C"/>
                </a:solidFill>
                <a:latin typeface="Adirek Sans Heavy"/>
              </a:rPr>
              <a:t>TRAINING:</a:t>
            </a:r>
          </a:p>
        </p:txBody>
      </p:sp>
      <p:sp>
        <p:nvSpPr>
          <p:cNvPr id="10" name="TextBox 10"/>
          <p:cNvSpPr txBox="1"/>
          <p:nvPr/>
        </p:nvSpPr>
        <p:spPr>
          <a:xfrm>
            <a:off x="4767670" y="312014"/>
            <a:ext cx="13268679" cy="1891710"/>
          </a:xfrm>
          <a:prstGeom prst="rect">
            <a:avLst/>
          </a:prstGeom>
        </p:spPr>
        <p:txBody>
          <a:bodyPr lIns="0" tIns="0" rIns="0" bIns="0" rtlCol="0" anchor="t">
            <a:spAutoFit/>
          </a:bodyPr>
          <a:lstStyle/>
          <a:p>
            <a:pPr algn="just">
              <a:lnSpc>
                <a:spcPts val="3807"/>
              </a:lnSpc>
            </a:pPr>
            <a:r>
              <a:rPr lang="en-US" sz="2719">
                <a:solidFill>
                  <a:srgbClr val="5B544C"/>
                </a:solidFill>
                <a:latin typeface="Boriboon"/>
              </a:rPr>
              <a:t>Model is trained with 40 epochs which shows training accuracy, loss and validation accuracy, loss. In this model we have approximately 88.43 % training accuracy, 40.21 % training loss, 89.02 % validation accuracy, 38.24 % validation loss.</a:t>
            </a:r>
          </a:p>
          <a:p>
            <a:pPr algn="just">
              <a:lnSpc>
                <a:spcPts val="3807"/>
              </a:lnSpc>
            </a:pPr>
            <a:endParaRPr lang="en-US" sz="2719">
              <a:solidFill>
                <a:srgbClr val="5B544C"/>
              </a:solidFill>
              <a:latin typeface="Boriboon"/>
            </a:endParaRPr>
          </a:p>
        </p:txBody>
      </p:sp>
      <p:sp>
        <p:nvSpPr>
          <p:cNvPr id="11" name="Freeform 11"/>
          <p:cNvSpPr/>
          <p:nvPr/>
        </p:nvSpPr>
        <p:spPr>
          <a:xfrm rot="-5205745" flipH="1" flipV="1">
            <a:off x="-302331" y="8404129"/>
            <a:ext cx="1903521" cy="1708341"/>
          </a:xfrm>
          <a:custGeom>
            <a:avLst/>
            <a:gdLst/>
            <a:ahLst/>
            <a:cxnLst/>
            <a:rect l="l" t="t" r="r" b="b"/>
            <a:pathLst>
              <a:path w="1903521" h="1708341">
                <a:moveTo>
                  <a:pt x="1903522" y="1708342"/>
                </a:moveTo>
                <a:lnTo>
                  <a:pt x="0" y="1708342"/>
                </a:lnTo>
                <a:lnTo>
                  <a:pt x="0" y="0"/>
                </a:lnTo>
                <a:lnTo>
                  <a:pt x="1903522" y="0"/>
                </a:lnTo>
                <a:lnTo>
                  <a:pt x="1903522" y="1708342"/>
                </a:lnTo>
                <a:close/>
              </a:path>
            </a:pathLst>
          </a:custGeom>
          <a:blipFill>
            <a:blip r:embed="rId3"/>
            <a:stretch>
              <a:fillRect b="-22277"/>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254" t="-15179" r="-6805" b="-15179"/>
            </a:stretch>
          </a:blipFill>
        </p:spPr>
      </p:sp>
      <p:grpSp>
        <p:nvGrpSpPr>
          <p:cNvPr id="3" name="Group 3"/>
          <p:cNvGrpSpPr/>
          <p:nvPr/>
        </p:nvGrpSpPr>
        <p:grpSpPr>
          <a:xfrm>
            <a:off x="3392475" y="-10374010"/>
            <a:ext cx="10760418" cy="11402710"/>
            <a:chOff x="0" y="0"/>
            <a:chExt cx="2834020" cy="3003183"/>
          </a:xfrm>
        </p:grpSpPr>
        <p:sp>
          <p:nvSpPr>
            <p:cNvPr id="4" name="Freeform 4"/>
            <p:cNvSpPr/>
            <p:nvPr/>
          </p:nvSpPr>
          <p:spPr>
            <a:xfrm>
              <a:off x="0" y="0"/>
              <a:ext cx="2834019" cy="3003183"/>
            </a:xfrm>
            <a:custGeom>
              <a:avLst/>
              <a:gdLst/>
              <a:ahLst/>
              <a:cxnLst/>
              <a:rect l="l" t="t" r="r" b="b"/>
              <a:pathLst>
                <a:path w="2834019" h="3003183">
                  <a:moveTo>
                    <a:pt x="32377" y="0"/>
                  </a:moveTo>
                  <a:lnTo>
                    <a:pt x="2801643" y="0"/>
                  </a:lnTo>
                  <a:cubicBezTo>
                    <a:pt x="2810230" y="0"/>
                    <a:pt x="2818465" y="3411"/>
                    <a:pt x="2824537" y="9483"/>
                  </a:cubicBezTo>
                  <a:cubicBezTo>
                    <a:pt x="2830608" y="15555"/>
                    <a:pt x="2834019" y="23790"/>
                    <a:pt x="2834019" y="32377"/>
                  </a:cubicBezTo>
                  <a:lnTo>
                    <a:pt x="2834019" y="2970806"/>
                  </a:lnTo>
                  <a:cubicBezTo>
                    <a:pt x="2834019" y="2988687"/>
                    <a:pt x="2819524" y="3003183"/>
                    <a:pt x="2801643" y="3003183"/>
                  </a:cubicBezTo>
                  <a:lnTo>
                    <a:pt x="32377" y="3003183"/>
                  </a:lnTo>
                  <a:cubicBezTo>
                    <a:pt x="23790" y="3003183"/>
                    <a:pt x="15555" y="2999772"/>
                    <a:pt x="9483" y="2993700"/>
                  </a:cubicBezTo>
                  <a:cubicBezTo>
                    <a:pt x="3411" y="2987628"/>
                    <a:pt x="0" y="2979393"/>
                    <a:pt x="0" y="2970806"/>
                  </a:cubicBezTo>
                  <a:lnTo>
                    <a:pt x="0" y="32377"/>
                  </a:lnTo>
                  <a:cubicBezTo>
                    <a:pt x="0" y="23790"/>
                    <a:pt x="3411" y="15555"/>
                    <a:pt x="9483" y="9483"/>
                  </a:cubicBezTo>
                  <a:cubicBezTo>
                    <a:pt x="15555" y="3411"/>
                    <a:pt x="23790" y="0"/>
                    <a:pt x="32377" y="0"/>
                  </a:cubicBezTo>
                  <a:close/>
                </a:path>
              </a:pathLst>
            </a:custGeom>
            <a:solidFill>
              <a:srgbClr val="F7EDE3"/>
            </a:solidFill>
          </p:spPr>
        </p:sp>
        <p:sp>
          <p:nvSpPr>
            <p:cNvPr id="5" name="TextBox 5"/>
            <p:cNvSpPr txBox="1"/>
            <p:nvPr/>
          </p:nvSpPr>
          <p:spPr>
            <a:xfrm>
              <a:off x="0" y="-38100"/>
              <a:ext cx="2834020" cy="304128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flipH="1" flipV="1">
            <a:off x="-357136" y="-686888"/>
            <a:ext cx="3749611" cy="4114800"/>
          </a:xfrm>
          <a:custGeom>
            <a:avLst/>
            <a:gdLst/>
            <a:ahLst/>
            <a:cxnLst/>
            <a:rect l="l" t="t" r="r" b="b"/>
            <a:pathLst>
              <a:path w="3749611" h="4114800">
                <a:moveTo>
                  <a:pt x="3749611" y="4114800"/>
                </a:moveTo>
                <a:lnTo>
                  <a:pt x="0" y="4114800"/>
                </a:lnTo>
                <a:lnTo>
                  <a:pt x="0" y="0"/>
                </a:lnTo>
                <a:lnTo>
                  <a:pt x="3749611" y="0"/>
                </a:lnTo>
                <a:lnTo>
                  <a:pt x="3749611" y="4114800"/>
                </a:lnTo>
                <a:close/>
              </a:path>
            </a:pathLst>
          </a:custGeom>
          <a:blipFill>
            <a:blip r:embed="rId3"/>
            <a:stretch>
              <a:fillRect/>
            </a:stretch>
          </a:blipFill>
        </p:spPr>
      </p:sp>
      <p:sp>
        <p:nvSpPr>
          <p:cNvPr id="7" name="Freeform 7"/>
          <p:cNvSpPr/>
          <p:nvPr/>
        </p:nvSpPr>
        <p:spPr>
          <a:xfrm>
            <a:off x="9144000" y="1204452"/>
            <a:ext cx="7999103" cy="8556090"/>
          </a:xfrm>
          <a:custGeom>
            <a:avLst/>
            <a:gdLst/>
            <a:ahLst/>
            <a:cxnLst/>
            <a:rect l="l" t="t" r="r" b="b"/>
            <a:pathLst>
              <a:path w="7999103" h="8556090">
                <a:moveTo>
                  <a:pt x="0" y="0"/>
                </a:moveTo>
                <a:lnTo>
                  <a:pt x="7999103" y="0"/>
                </a:lnTo>
                <a:lnTo>
                  <a:pt x="7999103" y="8556090"/>
                </a:lnTo>
                <a:lnTo>
                  <a:pt x="0" y="8556090"/>
                </a:lnTo>
                <a:lnTo>
                  <a:pt x="0" y="0"/>
                </a:lnTo>
                <a:close/>
              </a:path>
            </a:pathLst>
          </a:custGeom>
          <a:blipFill>
            <a:blip r:embed="rId4"/>
            <a:stretch>
              <a:fillRect t="-448" r="-91863" b="-448"/>
            </a:stretch>
          </a:blipFill>
        </p:spPr>
      </p:sp>
      <p:sp>
        <p:nvSpPr>
          <p:cNvPr id="8" name="Freeform 8"/>
          <p:cNvSpPr/>
          <p:nvPr/>
        </p:nvSpPr>
        <p:spPr>
          <a:xfrm>
            <a:off x="1028700" y="3746391"/>
            <a:ext cx="7234422" cy="3472212"/>
          </a:xfrm>
          <a:custGeom>
            <a:avLst/>
            <a:gdLst/>
            <a:ahLst/>
            <a:cxnLst/>
            <a:rect l="l" t="t" r="r" b="b"/>
            <a:pathLst>
              <a:path w="7234422" h="3472212">
                <a:moveTo>
                  <a:pt x="0" y="0"/>
                </a:moveTo>
                <a:lnTo>
                  <a:pt x="7234422" y="0"/>
                </a:lnTo>
                <a:lnTo>
                  <a:pt x="7234422" y="3472213"/>
                </a:lnTo>
                <a:lnTo>
                  <a:pt x="0" y="3472213"/>
                </a:lnTo>
                <a:lnTo>
                  <a:pt x="0" y="0"/>
                </a:lnTo>
                <a:close/>
              </a:path>
            </a:pathLst>
          </a:custGeom>
          <a:blipFill>
            <a:blip r:embed="rId5"/>
            <a:stretch>
              <a:fillRect l="-2032" t="-91456" r="-128526" b="-78753"/>
            </a:stretch>
          </a:blipFill>
        </p:spPr>
      </p:sp>
      <p:sp>
        <p:nvSpPr>
          <p:cNvPr id="9" name="TextBox 9"/>
          <p:cNvSpPr txBox="1"/>
          <p:nvPr/>
        </p:nvSpPr>
        <p:spPr>
          <a:xfrm>
            <a:off x="2169028" y="399507"/>
            <a:ext cx="13207313" cy="448783"/>
          </a:xfrm>
          <a:prstGeom prst="rect">
            <a:avLst/>
          </a:prstGeom>
        </p:spPr>
        <p:txBody>
          <a:bodyPr lIns="0" tIns="0" rIns="0" bIns="0" rtlCol="0" anchor="t">
            <a:spAutoFit/>
          </a:bodyPr>
          <a:lstStyle/>
          <a:p>
            <a:pPr algn="ctr">
              <a:lnSpc>
                <a:spcPts val="3299"/>
              </a:lnSpc>
            </a:pPr>
            <a:r>
              <a:rPr lang="en-US" sz="3882">
                <a:solidFill>
                  <a:srgbClr val="5B544C"/>
                </a:solidFill>
                <a:latin typeface="Adirek Sans Bold"/>
              </a:rPr>
              <a:t>TRAINING AND VALIDATION ACCURACY AND LOSS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254" t="-15179" r="-6805" b="-15179"/>
            </a:stretch>
          </a:blipFill>
        </p:spPr>
      </p:sp>
      <p:grpSp>
        <p:nvGrpSpPr>
          <p:cNvPr id="3" name="Group 3"/>
          <p:cNvGrpSpPr/>
          <p:nvPr/>
        </p:nvGrpSpPr>
        <p:grpSpPr>
          <a:xfrm>
            <a:off x="-3713797" y="-557855"/>
            <a:ext cx="10676134" cy="11402710"/>
            <a:chOff x="0" y="0"/>
            <a:chExt cx="2811821" cy="3003183"/>
          </a:xfrm>
        </p:grpSpPr>
        <p:sp>
          <p:nvSpPr>
            <p:cNvPr id="4" name="Freeform 4"/>
            <p:cNvSpPr/>
            <p:nvPr/>
          </p:nvSpPr>
          <p:spPr>
            <a:xfrm>
              <a:off x="0" y="0"/>
              <a:ext cx="2811821" cy="3003183"/>
            </a:xfrm>
            <a:custGeom>
              <a:avLst/>
              <a:gdLst/>
              <a:ahLst/>
              <a:cxnLst/>
              <a:rect l="l" t="t" r="r" b="b"/>
              <a:pathLst>
                <a:path w="2811821" h="3003183">
                  <a:moveTo>
                    <a:pt x="32632" y="0"/>
                  </a:moveTo>
                  <a:lnTo>
                    <a:pt x="2779189" y="0"/>
                  </a:lnTo>
                  <a:cubicBezTo>
                    <a:pt x="2787844" y="0"/>
                    <a:pt x="2796144" y="3438"/>
                    <a:pt x="2802264" y="9558"/>
                  </a:cubicBezTo>
                  <a:cubicBezTo>
                    <a:pt x="2808383" y="15678"/>
                    <a:pt x="2811821" y="23978"/>
                    <a:pt x="2811821" y="32632"/>
                  </a:cubicBezTo>
                  <a:lnTo>
                    <a:pt x="2811821" y="2970550"/>
                  </a:lnTo>
                  <a:cubicBezTo>
                    <a:pt x="2811821" y="2988573"/>
                    <a:pt x="2797211" y="3003183"/>
                    <a:pt x="2779189" y="3003183"/>
                  </a:cubicBezTo>
                  <a:lnTo>
                    <a:pt x="32632" y="3003183"/>
                  </a:lnTo>
                  <a:cubicBezTo>
                    <a:pt x="14610" y="3003183"/>
                    <a:pt x="0" y="2988573"/>
                    <a:pt x="0" y="2970550"/>
                  </a:cubicBezTo>
                  <a:lnTo>
                    <a:pt x="0" y="32632"/>
                  </a:lnTo>
                  <a:cubicBezTo>
                    <a:pt x="0" y="14610"/>
                    <a:pt x="14610" y="0"/>
                    <a:pt x="32632" y="0"/>
                  </a:cubicBezTo>
                  <a:close/>
                </a:path>
              </a:pathLst>
            </a:custGeom>
            <a:solidFill>
              <a:srgbClr val="D4C3B2"/>
            </a:solidFill>
          </p:spPr>
        </p:sp>
        <p:sp>
          <p:nvSpPr>
            <p:cNvPr id="5" name="TextBox 5"/>
            <p:cNvSpPr txBox="1"/>
            <p:nvPr/>
          </p:nvSpPr>
          <p:spPr>
            <a:xfrm>
              <a:off x="0" y="-38100"/>
              <a:ext cx="2811821" cy="304128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8356148">
            <a:off x="16464613" y="-1607345"/>
            <a:ext cx="2602611" cy="4114800"/>
          </a:xfrm>
          <a:custGeom>
            <a:avLst/>
            <a:gdLst/>
            <a:ahLst/>
            <a:cxnLst/>
            <a:rect l="l" t="t" r="r" b="b"/>
            <a:pathLst>
              <a:path w="2602611" h="4114800">
                <a:moveTo>
                  <a:pt x="0" y="0"/>
                </a:moveTo>
                <a:lnTo>
                  <a:pt x="2602611" y="0"/>
                </a:lnTo>
                <a:lnTo>
                  <a:pt x="2602611" y="4114800"/>
                </a:lnTo>
                <a:lnTo>
                  <a:pt x="0" y="4114800"/>
                </a:lnTo>
                <a:lnTo>
                  <a:pt x="0" y="0"/>
                </a:lnTo>
                <a:close/>
              </a:path>
            </a:pathLst>
          </a:custGeom>
          <a:blipFill>
            <a:blip r:embed="rId3"/>
            <a:stretch>
              <a:fillRect/>
            </a:stretch>
          </a:blipFill>
        </p:spPr>
      </p:sp>
      <p:sp>
        <p:nvSpPr>
          <p:cNvPr id="7" name="Freeform 7"/>
          <p:cNvSpPr/>
          <p:nvPr/>
        </p:nvSpPr>
        <p:spPr>
          <a:xfrm rot="1611944">
            <a:off x="-162457" y="8786229"/>
            <a:ext cx="1732601" cy="2739290"/>
          </a:xfrm>
          <a:custGeom>
            <a:avLst/>
            <a:gdLst/>
            <a:ahLst/>
            <a:cxnLst/>
            <a:rect l="l" t="t" r="r" b="b"/>
            <a:pathLst>
              <a:path w="1732601" h="2739290">
                <a:moveTo>
                  <a:pt x="0" y="0"/>
                </a:moveTo>
                <a:lnTo>
                  <a:pt x="1732601" y="0"/>
                </a:lnTo>
                <a:lnTo>
                  <a:pt x="1732601" y="2739290"/>
                </a:lnTo>
                <a:lnTo>
                  <a:pt x="0" y="2739290"/>
                </a:lnTo>
                <a:lnTo>
                  <a:pt x="0" y="0"/>
                </a:lnTo>
                <a:close/>
              </a:path>
            </a:pathLst>
          </a:custGeom>
          <a:blipFill>
            <a:blip r:embed="rId3"/>
            <a:stretch>
              <a:fillRect/>
            </a:stretch>
          </a:blipFill>
        </p:spPr>
      </p:sp>
      <p:sp>
        <p:nvSpPr>
          <p:cNvPr id="8" name="Freeform 8"/>
          <p:cNvSpPr/>
          <p:nvPr/>
        </p:nvSpPr>
        <p:spPr>
          <a:xfrm>
            <a:off x="8148476" y="2858228"/>
            <a:ext cx="8797243" cy="4948449"/>
          </a:xfrm>
          <a:custGeom>
            <a:avLst/>
            <a:gdLst/>
            <a:ahLst/>
            <a:cxnLst/>
            <a:rect l="l" t="t" r="r" b="b"/>
            <a:pathLst>
              <a:path w="8797243" h="4948449">
                <a:moveTo>
                  <a:pt x="0" y="0"/>
                </a:moveTo>
                <a:lnTo>
                  <a:pt x="8797244" y="0"/>
                </a:lnTo>
                <a:lnTo>
                  <a:pt x="8797244" y="4948450"/>
                </a:lnTo>
                <a:lnTo>
                  <a:pt x="0" y="4948450"/>
                </a:lnTo>
                <a:lnTo>
                  <a:pt x="0" y="0"/>
                </a:lnTo>
                <a:close/>
              </a:path>
            </a:pathLst>
          </a:custGeom>
          <a:blipFill>
            <a:blip r:embed="rId4"/>
            <a:stretch>
              <a:fillRect/>
            </a:stretch>
          </a:blipFill>
        </p:spPr>
      </p:sp>
      <p:sp>
        <p:nvSpPr>
          <p:cNvPr id="9" name="TextBox 9"/>
          <p:cNvSpPr txBox="1"/>
          <p:nvPr/>
        </p:nvSpPr>
        <p:spPr>
          <a:xfrm>
            <a:off x="425097" y="2023916"/>
            <a:ext cx="6163590" cy="6518660"/>
          </a:xfrm>
          <a:prstGeom prst="rect">
            <a:avLst/>
          </a:prstGeom>
        </p:spPr>
        <p:txBody>
          <a:bodyPr lIns="0" tIns="0" rIns="0" bIns="0" rtlCol="0" anchor="t">
            <a:spAutoFit/>
          </a:bodyPr>
          <a:lstStyle/>
          <a:p>
            <a:pPr algn="just">
              <a:lnSpc>
                <a:spcPts val="4306"/>
              </a:lnSpc>
            </a:pPr>
            <a:r>
              <a:rPr lang="en-US" sz="3076">
                <a:solidFill>
                  <a:srgbClr val="5B544C"/>
                </a:solidFill>
                <a:latin typeface="Boriboon"/>
              </a:rPr>
              <a:t>Fine Tuning is used in pre-trained model which has large number of dataset. Training the model which can predict more enhanced accuracy we apply fine tuning. So, in the project we have applied fine tuning for 20 epochs which gives little difference in accuracy and loss of our model. Training accuracy and loss is 90.05 % and 33.67 % after fine tuning and Validation accuracy and loss is 91.67 % and 30.69 % after fine tuning.</a:t>
            </a:r>
          </a:p>
          <a:p>
            <a:pPr>
              <a:lnSpc>
                <a:spcPts val="4306"/>
              </a:lnSpc>
            </a:pPr>
            <a:endParaRPr lang="en-US" sz="3076">
              <a:solidFill>
                <a:srgbClr val="5B544C"/>
              </a:solidFill>
              <a:latin typeface="Boriboon"/>
            </a:endParaRPr>
          </a:p>
        </p:txBody>
      </p:sp>
      <p:sp>
        <p:nvSpPr>
          <p:cNvPr id="10" name="TextBox 10"/>
          <p:cNvSpPr txBox="1"/>
          <p:nvPr/>
        </p:nvSpPr>
        <p:spPr>
          <a:xfrm>
            <a:off x="1028700" y="640555"/>
            <a:ext cx="5104436" cy="966790"/>
          </a:xfrm>
          <a:prstGeom prst="rect">
            <a:avLst/>
          </a:prstGeom>
        </p:spPr>
        <p:txBody>
          <a:bodyPr lIns="0" tIns="0" rIns="0" bIns="0" rtlCol="0" anchor="t">
            <a:spAutoFit/>
          </a:bodyPr>
          <a:lstStyle/>
          <a:p>
            <a:pPr algn="ctr">
              <a:lnSpc>
                <a:spcPts val="7185"/>
              </a:lnSpc>
            </a:pPr>
            <a:r>
              <a:rPr lang="en-US" sz="7644">
                <a:solidFill>
                  <a:srgbClr val="5B544C"/>
                </a:solidFill>
                <a:latin typeface="Adirek Sans Heavy"/>
              </a:rPr>
              <a:t>FINE-TUNING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254" t="-15179" r="-6805" b="-15179"/>
            </a:stretch>
          </a:blipFill>
        </p:spPr>
      </p:sp>
      <p:grpSp>
        <p:nvGrpSpPr>
          <p:cNvPr id="3" name="Group 3"/>
          <p:cNvGrpSpPr/>
          <p:nvPr/>
        </p:nvGrpSpPr>
        <p:grpSpPr>
          <a:xfrm>
            <a:off x="-1349117" y="1028700"/>
            <a:ext cx="20929084" cy="11402710"/>
            <a:chOff x="0" y="0"/>
            <a:chExt cx="5512187" cy="3003183"/>
          </a:xfrm>
        </p:grpSpPr>
        <p:sp>
          <p:nvSpPr>
            <p:cNvPr id="4" name="Freeform 4"/>
            <p:cNvSpPr/>
            <p:nvPr/>
          </p:nvSpPr>
          <p:spPr>
            <a:xfrm>
              <a:off x="0" y="0"/>
              <a:ext cx="5512187" cy="3003183"/>
            </a:xfrm>
            <a:custGeom>
              <a:avLst/>
              <a:gdLst/>
              <a:ahLst/>
              <a:cxnLst/>
              <a:rect l="l" t="t" r="r" b="b"/>
              <a:pathLst>
                <a:path w="5512187" h="3003183">
                  <a:moveTo>
                    <a:pt x="16646" y="0"/>
                  </a:moveTo>
                  <a:lnTo>
                    <a:pt x="5495541" y="0"/>
                  </a:lnTo>
                  <a:cubicBezTo>
                    <a:pt x="5504734" y="0"/>
                    <a:pt x="5512187" y="7453"/>
                    <a:pt x="5512187" y="16646"/>
                  </a:cubicBezTo>
                  <a:lnTo>
                    <a:pt x="5512187" y="2986537"/>
                  </a:lnTo>
                  <a:cubicBezTo>
                    <a:pt x="5512187" y="2995730"/>
                    <a:pt x="5504734" y="3003183"/>
                    <a:pt x="5495541" y="3003183"/>
                  </a:cubicBezTo>
                  <a:lnTo>
                    <a:pt x="16646" y="3003183"/>
                  </a:lnTo>
                  <a:cubicBezTo>
                    <a:pt x="7453" y="3003183"/>
                    <a:pt x="0" y="2995730"/>
                    <a:pt x="0" y="2986537"/>
                  </a:cubicBezTo>
                  <a:lnTo>
                    <a:pt x="0" y="16646"/>
                  </a:lnTo>
                  <a:cubicBezTo>
                    <a:pt x="0" y="7453"/>
                    <a:pt x="7453" y="0"/>
                    <a:pt x="16646" y="0"/>
                  </a:cubicBezTo>
                  <a:close/>
                </a:path>
              </a:pathLst>
            </a:custGeom>
            <a:solidFill>
              <a:srgbClr val="D4C3B2"/>
            </a:solidFill>
          </p:spPr>
        </p:sp>
        <p:sp>
          <p:nvSpPr>
            <p:cNvPr id="5" name="TextBox 5"/>
            <p:cNvSpPr txBox="1"/>
            <p:nvPr/>
          </p:nvSpPr>
          <p:spPr>
            <a:xfrm>
              <a:off x="0" y="-38100"/>
              <a:ext cx="5512187" cy="304128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1445359">
            <a:off x="-294417" y="-340945"/>
            <a:ext cx="1732601" cy="2739290"/>
          </a:xfrm>
          <a:custGeom>
            <a:avLst/>
            <a:gdLst/>
            <a:ahLst/>
            <a:cxnLst/>
            <a:rect l="l" t="t" r="r" b="b"/>
            <a:pathLst>
              <a:path w="1732601" h="2739290">
                <a:moveTo>
                  <a:pt x="0" y="0"/>
                </a:moveTo>
                <a:lnTo>
                  <a:pt x="1732601" y="0"/>
                </a:lnTo>
                <a:lnTo>
                  <a:pt x="1732601" y="2739290"/>
                </a:lnTo>
                <a:lnTo>
                  <a:pt x="0" y="2739290"/>
                </a:lnTo>
                <a:lnTo>
                  <a:pt x="0" y="0"/>
                </a:lnTo>
                <a:close/>
              </a:path>
            </a:pathLst>
          </a:custGeom>
          <a:blipFill>
            <a:blip r:embed="rId3"/>
            <a:stretch>
              <a:fillRect/>
            </a:stretch>
          </a:blipFill>
        </p:spPr>
      </p:sp>
      <p:sp>
        <p:nvSpPr>
          <p:cNvPr id="7" name="Freeform 7"/>
          <p:cNvSpPr/>
          <p:nvPr/>
        </p:nvSpPr>
        <p:spPr>
          <a:xfrm>
            <a:off x="9690273" y="1793631"/>
            <a:ext cx="6904789" cy="8328742"/>
          </a:xfrm>
          <a:custGeom>
            <a:avLst/>
            <a:gdLst/>
            <a:ahLst/>
            <a:cxnLst/>
            <a:rect l="l" t="t" r="r" b="b"/>
            <a:pathLst>
              <a:path w="6904789" h="8328742">
                <a:moveTo>
                  <a:pt x="0" y="0"/>
                </a:moveTo>
                <a:lnTo>
                  <a:pt x="6904789" y="0"/>
                </a:lnTo>
                <a:lnTo>
                  <a:pt x="6904789" y="8328741"/>
                </a:lnTo>
                <a:lnTo>
                  <a:pt x="0" y="8328741"/>
                </a:lnTo>
                <a:lnTo>
                  <a:pt x="0" y="0"/>
                </a:lnTo>
                <a:close/>
              </a:path>
            </a:pathLst>
          </a:custGeom>
          <a:blipFill>
            <a:blip r:embed="rId4"/>
            <a:stretch>
              <a:fillRect l="-9890" r="-104550"/>
            </a:stretch>
          </a:blipFill>
        </p:spPr>
      </p:sp>
      <p:sp>
        <p:nvSpPr>
          <p:cNvPr id="8" name="Freeform 8"/>
          <p:cNvSpPr/>
          <p:nvPr/>
        </p:nvSpPr>
        <p:spPr>
          <a:xfrm>
            <a:off x="1213338" y="3771881"/>
            <a:ext cx="7595706" cy="3970324"/>
          </a:xfrm>
          <a:custGeom>
            <a:avLst/>
            <a:gdLst/>
            <a:ahLst/>
            <a:cxnLst/>
            <a:rect l="l" t="t" r="r" b="b"/>
            <a:pathLst>
              <a:path w="7595706" h="3970324">
                <a:moveTo>
                  <a:pt x="0" y="0"/>
                </a:moveTo>
                <a:lnTo>
                  <a:pt x="7595706" y="0"/>
                </a:lnTo>
                <a:lnTo>
                  <a:pt x="7595706" y="3970324"/>
                </a:lnTo>
                <a:lnTo>
                  <a:pt x="0" y="3970324"/>
                </a:lnTo>
                <a:lnTo>
                  <a:pt x="0" y="0"/>
                </a:lnTo>
                <a:close/>
              </a:path>
            </a:pathLst>
          </a:custGeom>
          <a:blipFill>
            <a:blip r:embed="rId5"/>
            <a:stretch>
              <a:fillRect l="-5432" t="-134303" r="-131610" b="-20785"/>
            </a:stretch>
          </a:blipFill>
        </p:spPr>
      </p:sp>
      <p:sp>
        <p:nvSpPr>
          <p:cNvPr id="9" name="TextBox 9"/>
          <p:cNvSpPr txBox="1"/>
          <p:nvPr/>
        </p:nvSpPr>
        <p:spPr>
          <a:xfrm>
            <a:off x="571884" y="424091"/>
            <a:ext cx="17502045" cy="1265243"/>
          </a:xfrm>
          <a:prstGeom prst="rect">
            <a:avLst/>
          </a:prstGeom>
        </p:spPr>
        <p:txBody>
          <a:bodyPr lIns="0" tIns="0" rIns="0" bIns="0" rtlCol="0" anchor="t">
            <a:spAutoFit/>
          </a:bodyPr>
          <a:lstStyle/>
          <a:p>
            <a:pPr algn="ctr">
              <a:lnSpc>
                <a:spcPts val="4835"/>
              </a:lnSpc>
            </a:pPr>
            <a:r>
              <a:rPr lang="en-US" sz="5144">
                <a:solidFill>
                  <a:srgbClr val="5B544C"/>
                </a:solidFill>
                <a:latin typeface="Adirek Sans Heavy"/>
              </a:rPr>
              <a:t>TRAINING AND VALIDATION ACCURACY AND LOSS</a:t>
            </a:r>
          </a:p>
          <a:p>
            <a:pPr algn="ctr">
              <a:lnSpc>
                <a:spcPts val="4835"/>
              </a:lnSpc>
            </a:pPr>
            <a:endParaRPr lang="en-US" sz="5144">
              <a:solidFill>
                <a:srgbClr val="5B544C"/>
              </a:solidFill>
              <a:latin typeface="Adirek Sans Heavy"/>
            </a:endParaRPr>
          </a:p>
        </p:txBody>
      </p:sp>
      <p:sp>
        <p:nvSpPr>
          <p:cNvPr id="10" name="TextBox 10"/>
          <p:cNvSpPr txBox="1"/>
          <p:nvPr/>
        </p:nvSpPr>
        <p:spPr>
          <a:xfrm>
            <a:off x="6853862" y="890024"/>
            <a:ext cx="6472423" cy="903606"/>
          </a:xfrm>
          <a:prstGeom prst="rect">
            <a:avLst/>
          </a:prstGeom>
        </p:spPr>
        <p:txBody>
          <a:bodyPr lIns="0" tIns="0" rIns="0" bIns="0" rtlCol="0" anchor="t">
            <a:spAutoFit/>
          </a:bodyPr>
          <a:lstStyle/>
          <a:p>
            <a:pPr algn="just">
              <a:lnSpc>
                <a:spcPts val="7419"/>
              </a:lnSpc>
            </a:pPr>
            <a:r>
              <a:rPr lang="en-US" sz="5299">
                <a:solidFill>
                  <a:srgbClr val="5B544C"/>
                </a:solidFill>
                <a:latin typeface="Boriboon Bold"/>
              </a:rPr>
              <a:t>AFTER  FINE-TUNING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708</Words>
  <Application>Microsoft Office PowerPoint</Application>
  <PresentationFormat>Custom</PresentationFormat>
  <Paragraphs>45</Paragraphs>
  <Slides>12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Boriboon Bold</vt:lpstr>
      <vt:lpstr>Calibri</vt:lpstr>
      <vt:lpstr>Arial</vt:lpstr>
      <vt:lpstr>Canva Sans</vt:lpstr>
      <vt:lpstr>Adirek Sans Heavy</vt:lpstr>
      <vt:lpstr>TT Commons Pro</vt:lpstr>
      <vt:lpstr>Boriboon Medium</vt:lpstr>
      <vt:lpstr>Adirek Sans Bold</vt:lpstr>
      <vt:lpstr>Boriboon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Lorem ipsum dolor sit amet, consectetur adipiscing elit. Praesent rutrum maximus mauris sed sodales. Ut rhoncus lacinia nisi eu tempus. Proin justo eros, mollis laoreet massa non, tincidunt pharetra leo. Cras facilisis leo non nibh congue volutpat. Fusce</dc:title>
  <dc:creator>jaynil patel</dc:creator>
  <cp:lastModifiedBy>jaynil patel</cp:lastModifiedBy>
  <cp:revision>1</cp:revision>
  <dcterms:created xsi:type="dcterms:W3CDTF">2006-08-16T00:00:00Z</dcterms:created>
  <dcterms:modified xsi:type="dcterms:W3CDTF">2024-04-27T05:15:26Z</dcterms:modified>
  <dc:identifier>DAGC3loRu3I</dc:identifier>
</cp:coreProperties>
</file>